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tiff" ContentType="image/tiff"/>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256" r:id="rId2"/>
    <p:sldId id="257" r:id="rId3"/>
    <p:sldId id="273" r:id="rId4"/>
    <p:sldId id="262" r:id="rId5"/>
    <p:sldId id="264" r:id="rId6"/>
    <p:sldId id="265" r:id="rId7"/>
    <p:sldId id="266" r:id="rId8"/>
    <p:sldId id="267" r:id="rId9"/>
    <p:sldId id="269" r:id="rId10"/>
    <p:sldId id="271" r:id="rId11"/>
    <p:sldId id="270" r:id="rId12"/>
    <p:sldId id="272" r:id="rId13"/>
    <p:sldId id="261" r:id="rId14"/>
    <p:sldId id="274" r:id="rId15"/>
    <p:sldId id="277" r:id="rId16"/>
    <p:sldId id="275" r:id="rId17"/>
    <p:sldId id="297" r:id="rId18"/>
    <p:sldId id="276" r:id="rId19"/>
    <p:sldId id="280" r:id="rId20"/>
    <p:sldId id="281" r:id="rId21"/>
    <p:sldId id="282" r:id="rId22"/>
    <p:sldId id="278" r:id="rId23"/>
    <p:sldId id="279" r:id="rId24"/>
    <p:sldId id="283" r:id="rId25"/>
    <p:sldId id="284" r:id="rId26"/>
    <p:sldId id="292" r:id="rId27"/>
    <p:sldId id="285" r:id="rId28"/>
    <p:sldId id="287" r:id="rId29"/>
    <p:sldId id="291" r:id="rId30"/>
    <p:sldId id="286" r:id="rId31"/>
    <p:sldId id="288" r:id="rId32"/>
    <p:sldId id="289" r:id="rId33"/>
    <p:sldId id="290" r:id="rId34"/>
    <p:sldId id="294" r:id="rId35"/>
    <p:sldId id="295" r:id="rId36"/>
    <p:sldId id="293" r:id="rId37"/>
    <p:sldId id="296" r:id="rId38"/>
    <p:sldId id="298"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7D28"/>
    <a:srgbClr val="D09E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5662" autoAdjust="0"/>
    <p:restoredTop sz="84547" autoAdjust="0"/>
  </p:normalViewPr>
  <p:slideViewPr>
    <p:cSldViewPr>
      <p:cViewPr>
        <p:scale>
          <a:sx n="100" d="100"/>
          <a:sy n="100" d="100"/>
        </p:scale>
        <p:origin x="-898" y="-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48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42E91A7-E1DF-4CFD-A49E-D2DDE0200E43}" type="datetimeFigureOut">
              <a:rPr lang="en-US" smtClean="0"/>
              <a:pPr/>
              <a:t>11/11/2011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096DA-A808-42EC-A9BE-059DAD2F8A3A}"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CFE034-8330-46C1-8E3B-42955657535D}" type="datetimeFigureOut">
              <a:rPr lang="en-US" smtClean="0"/>
              <a:pPr/>
              <a:t>11/11/2011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ECCFDE-5A87-4E32-B9B6-F90F26032D5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ECCFDE-5A87-4E32-B9B6-F90F26032D5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t>a)  Wilhelm Heinrich Immanuel </a:t>
            </a:r>
            <a:r>
              <a:rPr lang="en-ZA" dirty="0" err="1" smtClean="0"/>
              <a:t>Bleek</a:t>
            </a:r>
            <a:r>
              <a:rPr lang="en-ZA" dirty="0" smtClean="0"/>
              <a:t>,</a:t>
            </a:r>
            <a:r>
              <a:rPr lang="en-ZA" baseline="0" dirty="0" smtClean="0"/>
              <a:t> </a:t>
            </a:r>
            <a:r>
              <a:rPr lang="en-ZA" i="1" dirty="0" smtClean="0"/>
              <a:t>Glimpse</a:t>
            </a:r>
            <a:r>
              <a:rPr lang="en-ZA" i="1" baseline="0" dirty="0" smtClean="0"/>
              <a:t> into  mythology.</a:t>
            </a:r>
            <a:r>
              <a:rPr lang="en-ZA" i="0" baseline="0" dirty="0" smtClean="0"/>
              <a:t>  From the </a:t>
            </a:r>
            <a:r>
              <a:rPr lang="en-ZA" i="0" u="sng" baseline="0" dirty="0" smtClean="0"/>
              <a:t>WHI </a:t>
            </a:r>
            <a:r>
              <a:rPr lang="en-ZA" i="0" u="sng" baseline="0" dirty="0" err="1" smtClean="0"/>
              <a:t>Bleek</a:t>
            </a:r>
            <a:r>
              <a:rPr lang="en-ZA" i="0" u="sng" baseline="0" dirty="0" smtClean="0"/>
              <a:t> Manuscript Collection</a:t>
            </a:r>
            <a:r>
              <a:rPr lang="en-ZA" i="0" baseline="0" dirty="0" smtClean="0"/>
              <a:t>.  The WHI </a:t>
            </a:r>
            <a:r>
              <a:rPr lang="en-ZA" i="0" baseline="0" dirty="0" err="1" smtClean="0"/>
              <a:t>Bleek</a:t>
            </a:r>
            <a:r>
              <a:rPr lang="en-ZA" i="0" baseline="0" dirty="0" smtClean="0"/>
              <a:t> Collection is listed on the UNESCO Memory of the World Register.</a:t>
            </a:r>
          </a:p>
          <a:p>
            <a:r>
              <a:rPr lang="en-ZA" i="0" baseline="0" dirty="0" smtClean="0"/>
              <a:t>b)  Letter.  From the </a:t>
            </a:r>
            <a:r>
              <a:rPr lang="en-ZA" i="0" u="sng" baseline="0" dirty="0" smtClean="0"/>
              <a:t>Olive Schreiner Manuscript Collection</a:t>
            </a:r>
            <a:r>
              <a:rPr lang="en-ZA" i="0" baseline="0" dirty="0" smtClean="0"/>
              <a:t>.</a:t>
            </a:r>
            <a:endParaRPr lang="en-US" i="1"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err="1" smtClean="0"/>
              <a:t>Tamme</a:t>
            </a:r>
            <a:r>
              <a:rPr lang="en-ZA" dirty="0" smtClean="0"/>
              <a:t>,</a:t>
            </a:r>
            <a:r>
              <a:rPr lang="en-ZA" baseline="0" dirty="0" smtClean="0"/>
              <a:t> 29 June 1881.  </a:t>
            </a:r>
            <a:r>
              <a:rPr lang="en-ZA" dirty="0" smtClean="0"/>
              <a:t>Watercolour from the </a:t>
            </a:r>
            <a:r>
              <a:rPr lang="en-ZA" u="sng" dirty="0" smtClean="0"/>
              <a:t>WHI </a:t>
            </a:r>
            <a:r>
              <a:rPr lang="en-ZA" u="sng" dirty="0" err="1" smtClean="0"/>
              <a:t>Bleek</a:t>
            </a:r>
            <a:r>
              <a:rPr lang="en-ZA" u="sng" baseline="0" dirty="0" smtClean="0"/>
              <a:t> Collection</a:t>
            </a:r>
            <a:r>
              <a:rPr lang="en-ZA" baseline="0" dirty="0" smtClean="0"/>
              <a:t>.</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lphaLcParenR"/>
            </a:pPr>
            <a:r>
              <a:rPr lang="en-ZA" dirty="0" smtClean="0"/>
              <a:t>Letter</a:t>
            </a:r>
            <a:r>
              <a:rPr lang="en-ZA" baseline="0" dirty="0" smtClean="0"/>
              <a:t> from the </a:t>
            </a:r>
            <a:r>
              <a:rPr lang="en-ZA" u="sng" baseline="0" dirty="0" smtClean="0"/>
              <a:t>John Knox </a:t>
            </a:r>
            <a:r>
              <a:rPr lang="en-ZA" u="sng" baseline="0" dirty="0" err="1" smtClean="0"/>
              <a:t>Bokwe</a:t>
            </a:r>
            <a:r>
              <a:rPr lang="en-ZA" u="sng" baseline="0" dirty="0" smtClean="0"/>
              <a:t> Manuscript Collection</a:t>
            </a:r>
            <a:r>
              <a:rPr lang="en-ZA" baseline="0" dirty="0" smtClean="0"/>
              <a:t>.</a:t>
            </a:r>
          </a:p>
          <a:p>
            <a:pPr marL="228600" indent="-228600">
              <a:buAutoNum type="alphaLcParenR"/>
            </a:pPr>
            <a:r>
              <a:rPr lang="en-US" b="0" dirty="0" smtClean="0"/>
              <a:t>Letter from the </a:t>
            </a:r>
            <a:r>
              <a:rPr lang="en-US" b="0" u="sng" dirty="0" err="1" smtClean="0"/>
              <a:t>Tlali</a:t>
            </a:r>
            <a:r>
              <a:rPr lang="en-US" b="0" u="sng" baseline="0" dirty="0" smtClean="0"/>
              <a:t> </a:t>
            </a:r>
            <a:r>
              <a:rPr lang="en-US" b="0" u="sng" baseline="0" dirty="0" err="1" smtClean="0"/>
              <a:t>Moshweshwe</a:t>
            </a:r>
            <a:r>
              <a:rPr lang="en-US" b="0" u="sng" baseline="0" dirty="0" smtClean="0"/>
              <a:t> Collection</a:t>
            </a:r>
            <a:r>
              <a:rPr lang="en-US" b="0" baseline="0" dirty="0" smtClean="0"/>
              <a:t>.  (Letter acknowledging gift of pistols to Chief </a:t>
            </a:r>
            <a:r>
              <a:rPr lang="en-US" b="0" baseline="0" dirty="0" err="1" smtClean="0"/>
              <a:t>Moshweshwe</a:t>
            </a:r>
            <a:r>
              <a:rPr lang="en-US" b="0" baseline="0" dirty="0" smtClean="0"/>
              <a:t> from Emperor Napoleon III). </a:t>
            </a:r>
            <a:endParaRPr lang="en-US" b="0"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lphaLcParenR"/>
            </a:pPr>
            <a:r>
              <a:rPr lang="en-ZA" dirty="0" smtClean="0"/>
              <a:t>Baptisms from the</a:t>
            </a:r>
            <a:r>
              <a:rPr lang="en-ZA" baseline="0" dirty="0" smtClean="0"/>
              <a:t> </a:t>
            </a:r>
            <a:r>
              <a:rPr lang="en-ZA" u="sng" baseline="0" dirty="0" smtClean="0"/>
              <a:t>St. Paul’s Manuscript Collection</a:t>
            </a:r>
            <a:r>
              <a:rPr lang="en-ZA" baseline="0" dirty="0" smtClean="0"/>
              <a:t>.</a:t>
            </a:r>
          </a:p>
          <a:p>
            <a:pPr marL="228600" indent="-228600">
              <a:buAutoNum type="alphaLcParenR"/>
            </a:pPr>
            <a:r>
              <a:rPr lang="en-ZA" baseline="0" dirty="0" smtClean="0"/>
              <a:t>Marriages from the </a:t>
            </a:r>
            <a:r>
              <a:rPr lang="en-ZA" u="sng" baseline="0" dirty="0" smtClean="0"/>
              <a:t>St. Paul’s Manuscript Collection</a:t>
            </a:r>
            <a:r>
              <a:rPr lang="en-ZA" baseline="0" dirty="0" smtClean="0"/>
              <a:t>.</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t>Photos</a:t>
            </a:r>
            <a:r>
              <a:rPr lang="en-ZA" baseline="0" dirty="0" smtClean="0"/>
              <a:t> from the </a:t>
            </a:r>
            <a:r>
              <a:rPr lang="en-ZA" u="sng" baseline="0" dirty="0" smtClean="0"/>
              <a:t>Cape Times Negative Collection</a:t>
            </a:r>
            <a:r>
              <a:rPr lang="en-ZA" u="none" baseline="0" dirty="0" smtClean="0"/>
              <a:t>.  The </a:t>
            </a:r>
            <a:r>
              <a:rPr lang="en-ZA" i="1" u="none" baseline="0" dirty="0" smtClean="0"/>
              <a:t>Cape Times</a:t>
            </a:r>
            <a:r>
              <a:rPr lang="en-ZA" i="0" u="none" baseline="0" dirty="0" smtClean="0"/>
              <a:t> newspaper publisher donated their negatives up to the end of 1985 to the Library.</a:t>
            </a:r>
            <a:endParaRPr lang="en-ZA" u="none" baseline="0" dirty="0" smtClean="0"/>
          </a:p>
          <a:p>
            <a:pPr marL="228600" indent="-228600">
              <a:buAutoNum type="alphaLcParenR"/>
            </a:pPr>
            <a:r>
              <a:rPr lang="en-ZA" u="none" baseline="0" dirty="0" smtClean="0"/>
              <a:t>Cape Town demonstrations.  Corner of </a:t>
            </a:r>
            <a:r>
              <a:rPr lang="en-ZA" u="none" baseline="0" dirty="0" err="1" smtClean="0"/>
              <a:t>Adderley</a:t>
            </a:r>
            <a:r>
              <a:rPr lang="en-ZA" u="none" baseline="0" dirty="0" smtClean="0"/>
              <a:t> Street and Strand Street.  Circa 1960s.</a:t>
            </a:r>
          </a:p>
          <a:p>
            <a:pPr marL="228600" indent="-228600">
              <a:buAutoNum type="alphaLcParenR"/>
            </a:pPr>
            <a:r>
              <a:rPr lang="en-ZA" u="none" baseline="0" dirty="0" smtClean="0"/>
              <a:t>St. George’s Cathedral, Cape Town.</a:t>
            </a:r>
          </a:p>
          <a:p>
            <a:pPr marL="228600" indent="-228600">
              <a:buAutoNum type="alphaLcParenR"/>
            </a:pPr>
            <a:r>
              <a:rPr lang="en-ZA" u="none" baseline="0" dirty="0" smtClean="0"/>
              <a:t>Industrial protest, 3 February 1956.</a:t>
            </a:r>
          </a:p>
          <a:p>
            <a:pPr marL="228600" indent="-228600">
              <a:buAutoNum type="alphaLcParenR"/>
            </a:pPr>
            <a:r>
              <a:rPr lang="en-ZA" u="none" baseline="0" dirty="0" smtClean="0"/>
              <a:t>Protest rally, 1951.  (Sam Khan pictured).</a:t>
            </a:r>
          </a:p>
          <a:p>
            <a:pPr marL="228600" indent="-228600">
              <a:buAutoNum type="alphaLcParenR"/>
            </a:pPr>
            <a:r>
              <a:rPr lang="en-ZA" u="none" baseline="0" dirty="0" smtClean="0"/>
              <a:t>Cape Town demonstrations.  De Waal Drive, 1 April 1966.</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18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t>Photos</a:t>
            </a:r>
            <a:r>
              <a:rPr lang="en-ZA" baseline="0" dirty="0" smtClean="0"/>
              <a:t> from the </a:t>
            </a:r>
            <a:r>
              <a:rPr lang="en-ZA" u="sng" baseline="0" dirty="0" smtClean="0"/>
              <a:t>Cape Times Negative Collection</a:t>
            </a:r>
            <a:r>
              <a:rPr lang="en-ZA" u="none" baseline="0" dirty="0" smtClean="0"/>
              <a:t>.</a:t>
            </a:r>
          </a:p>
          <a:p>
            <a:r>
              <a:rPr lang="en-ZA" u="none" baseline="0" dirty="0" smtClean="0"/>
              <a:t>ANC women’s march, 1956.</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19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dirty="0" smtClean="0"/>
              <a:t>Photos</a:t>
            </a:r>
            <a:r>
              <a:rPr lang="en-ZA" baseline="0" dirty="0" smtClean="0"/>
              <a:t> from the </a:t>
            </a:r>
            <a:r>
              <a:rPr lang="en-ZA" u="sng" baseline="0" dirty="0" smtClean="0"/>
              <a:t>Cape Times Negative Collection</a:t>
            </a:r>
            <a:r>
              <a:rPr lang="en-ZA" u="none" baseline="0" dirty="0" smtClean="0"/>
              <a:t>.</a:t>
            </a:r>
            <a:endParaRPr lang="en-US" dirty="0" smtClean="0"/>
          </a:p>
          <a:p>
            <a:r>
              <a:rPr lang="en-ZA" dirty="0" smtClean="0"/>
              <a:t>Cape Town demonstrations</a:t>
            </a:r>
            <a:r>
              <a:rPr lang="en-ZA" baseline="0" dirty="0" smtClean="0"/>
              <a:t> against Pass Laws, 10 August 1956.</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20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dirty="0" smtClean="0"/>
              <a:t>Photos</a:t>
            </a:r>
            <a:r>
              <a:rPr lang="en-ZA" baseline="0" dirty="0" smtClean="0"/>
              <a:t> from the </a:t>
            </a:r>
            <a:r>
              <a:rPr lang="en-ZA" u="sng" baseline="0" dirty="0" smtClean="0"/>
              <a:t>Cape Times Negative Collection</a:t>
            </a:r>
            <a:r>
              <a:rPr lang="en-ZA" u="none" baseline="0" dirty="0" smtClean="0"/>
              <a:t>.</a:t>
            </a:r>
            <a:endParaRPr lang="en-US" dirty="0" smtClean="0"/>
          </a:p>
          <a:p>
            <a:r>
              <a:rPr lang="en-ZA" dirty="0" smtClean="0"/>
              <a:t>Black Sash protest, 1955.</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21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dirty="0" smtClean="0"/>
              <a:t>Photos</a:t>
            </a:r>
            <a:r>
              <a:rPr lang="en-ZA" baseline="0" dirty="0" smtClean="0"/>
              <a:t> from the </a:t>
            </a:r>
            <a:r>
              <a:rPr lang="en-ZA" u="sng" baseline="0" dirty="0" smtClean="0"/>
              <a:t>Cape Times Negative Collection</a:t>
            </a:r>
            <a:r>
              <a:rPr lang="en-ZA" u="none" baseline="0" dirty="0" smtClean="0"/>
              <a:t>.</a:t>
            </a:r>
            <a:endParaRPr lang="en-US" dirty="0" smtClean="0"/>
          </a:p>
          <a:p>
            <a:r>
              <a:rPr lang="en-ZA" dirty="0" smtClean="0"/>
              <a:t>Apartheid signage.</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22</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lphaLcParenR"/>
            </a:pPr>
            <a:r>
              <a:rPr lang="en-ZA" dirty="0" smtClean="0"/>
              <a:t>Chief</a:t>
            </a:r>
            <a:r>
              <a:rPr lang="en-ZA" baseline="0" dirty="0" smtClean="0"/>
              <a:t> </a:t>
            </a:r>
            <a:r>
              <a:rPr lang="en-ZA" baseline="0" dirty="0" err="1" smtClean="0"/>
              <a:t>Sandile</a:t>
            </a:r>
            <a:r>
              <a:rPr lang="en-ZA" baseline="0" dirty="0" smtClean="0"/>
              <a:t>.  From the </a:t>
            </a:r>
            <a:r>
              <a:rPr lang="en-ZA" u="sng" baseline="0" dirty="0" smtClean="0"/>
              <a:t>PHA Collection</a:t>
            </a:r>
            <a:r>
              <a:rPr lang="en-ZA" baseline="0" dirty="0" smtClean="0"/>
              <a:t>.</a:t>
            </a:r>
          </a:p>
          <a:p>
            <a:pPr marL="228600" marR="0" indent="-228600" algn="l" defTabSz="914400" rtl="0" eaLnBrk="1" fontAlgn="auto" latinLnBrk="0" hangingPunct="1">
              <a:lnSpc>
                <a:spcPct val="100000"/>
              </a:lnSpc>
              <a:spcBef>
                <a:spcPts val="0"/>
              </a:spcBef>
              <a:spcAft>
                <a:spcPts val="0"/>
              </a:spcAft>
              <a:buClrTx/>
              <a:buSzTx/>
              <a:buFontTx/>
              <a:buAutoNum type="alphaLcParenR"/>
              <a:tabLst/>
              <a:defRPr/>
            </a:pPr>
            <a:r>
              <a:rPr lang="en-ZA" baseline="0" dirty="0" smtClean="0"/>
              <a:t>Xhosa Chiefs detained on </a:t>
            </a:r>
            <a:r>
              <a:rPr lang="en-ZA" baseline="0" dirty="0" err="1" smtClean="0"/>
              <a:t>Robben</a:t>
            </a:r>
            <a:r>
              <a:rPr lang="en-ZA" baseline="0" dirty="0" smtClean="0"/>
              <a:t> Island. From the </a:t>
            </a:r>
            <a:r>
              <a:rPr lang="en-ZA" u="sng" baseline="0" dirty="0" smtClean="0"/>
              <a:t>PHA Collection</a:t>
            </a:r>
            <a:r>
              <a:rPr lang="en-ZA" baseline="0" dirty="0" smtClean="0"/>
              <a:t>.</a:t>
            </a:r>
            <a:endParaRPr lang="en-US" dirty="0" smtClean="0"/>
          </a:p>
          <a:p>
            <a:pPr marL="228600" indent="-228600">
              <a:buAutoNum type="alphaLcParenR"/>
            </a:pPr>
            <a:r>
              <a:rPr lang="en-US" dirty="0" err="1" smtClean="0"/>
              <a:t>Nongqawuse</a:t>
            </a:r>
            <a:r>
              <a:rPr lang="en-US" baseline="0" dirty="0" smtClean="0"/>
              <a:t> &amp; </a:t>
            </a:r>
            <a:r>
              <a:rPr lang="en-US" baseline="0" dirty="0" err="1" smtClean="0"/>
              <a:t>Nonkosi</a:t>
            </a:r>
            <a:r>
              <a:rPr lang="en-US" baseline="0" dirty="0" smtClean="0"/>
              <a:t>.  Circa 1858.</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t>Samuel </a:t>
            </a:r>
            <a:r>
              <a:rPr lang="en-ZA" dirty="0" err="1" smtClean="0"/>
              <a:t>Daniell</a:t>
            </a:r>
            <a:r>
              <a:rPr lang="en-ZA" dirty="0" smtClean="0"/>
              <a:t>,</a:t>
            </a:r>
            <a:r>
              <a:rPr lang="en-ZA" baseline="0" dirty="0" smtClean="0"/>
              <a:t> </a:t>
            </a:r>
            <a:r>
              <a:rPr lang="en-ZA" i="1" baseline="0" dirty="0" smtClean="0"/>
              <a:t>African scenery and animals</a:t>
            </a:r>
            <a:r>
              <a:rPr lang="en-ZA" i="0" baseline="0" dirty="0" smtClean="0"/>
              <a:t>, London: the Author, 1804-1805.</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err="1" smtClean="0"/>
              <a:t>Basuto</a:t>
            </a:r>
            <a:r>
              <a:rPr lang="en-US" b="0" baseline="0" dirty="0" smtClean="0"/>
              <a:t> Chief </a:t>
            </a:r>
            <a:r>
              <a:rPr lang="en-US" b="0" baseline="0" dirty="0" err="1" smtClean="0"/>
              <a:t>Moshesh</a:t>
            </a:r>
            <a:r>
              <a:rPr lang="en-US" b="0" baseline="0" dirty="0" smtClean="0"/>
              <a:t> and his </a:t>
            </a:r>
            <a:r>
              <a:rPr lang="en-US" b="0" baseline="0" dirty="0" err="1" smtClean="0"/>
              <a:t>Counsellors</a:t>
            </a:r>
            <a:r>
              <a:rPr lang="en-US" b="0" baseline="0" dirty="0" smtClean="0"/>
              <a:t>.  Circa 1860-08.</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24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lphaLcParenR"/>
            </a:pPr>
            <a:r>
              <a:rPr lang="en-ZA" dirty="0" smtClean="0"/>
              <a:t>Doctor </a:t>
            </a:r>
            <a:r>
              <a:rPr lang="en-ZA" dirty="0" err="1" smtClean="0"/>
              <a:t>Gota</a:t>
            </a:r>
            <a:r>
              <a:rPr lang="en-ZA" dirty="0" smtClean="0"/>
              <a:t>, Brother</a:t>
            </a:r>
            <a:r>
              <a:rPr lang="en-ZA" baseline="0" dirty="0" smtClean="0"/>
              <a:t> in law of Chief </a:t>
            </a:r>
            <a:r>
              <a:rPr lang="en-ZA" baseline="0" dirty="0" err="1" smtClean="0"/>
              <a:t>Ngqika</a:t>
            </a:r>
            <a:r>
              <a:rPr lang="en-ZA" baseline="0" dirty="0" smtClean="0"/>
              <a:t>.  Circa 1857.</a:t>
            </a:r>
          </a:p>
          <a:p>
            <a:pPr marL="228600" indent="-228600">
              <a:buAutoNum type="alphaLcParenR"/>
            </a:pPr>
            <a:r>
              <a:rPr lang="en-US" b="0" dirty="0" smtClean="0"/>
              <a:t>Reproduction</a:t>
            </a:r>
            <a:r>
              <a:rPr lang="en-US" b="0" baseline="0" dirty="0" smtClean="0"/>
              <a:t> of portrait of </a:t>
            </a:r>
            <a:r>
              <a:rPr lang="en-US" b="0" baseline="0" dirty="0" err="1" smtClean="0"/>
              <a:t>Moshweshwe</a:t>
            </a:r>
            <a:r>
              <a:rPr lang="en-US" b="0" baseline="0" dirty="0" smtClean="0"/>
              <a:t> in top hat.  Circa 1860-77.</a:t>
            </a:r>
          </a:p>
          <a:p>
            <a:pPr marL="228600" indent="-228600">
              <a:buAutoNum type="alphaLcParenR"/>
            </a:pPr>
            <a:r>
              <a:rPr lang="en-US" b="0" dirty="0" smtClean="0"/>
              <a:t>Olive</a:t>
            </a:r>
            <a:r>
              <a:rPr lang="en-US" b="0" baseline="0" dirty="0" smtClean="0"/>
              <a:t> Schreiner.  Circa 1873.</a:t>
            </a:r>
            <a:endParaRPr lang="en-US" b="0"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lphaLcParenR"/>
            </a:pPr>
            <a:r>
              <a:rPr lang="en-ZA" dirty="0" smtClean="0"/>
              <a:t>Camps Bay, 1905.</a:t>
            </a:r>
          </a:p>
          <a:p>
            <a:pPr marL="228600" indent="-228600">
              <a:buAutoNum type="alphaLcParenR"/>
            </a:pPr>
            <a:r>
              <a:rPr lang="en-ZA" dirty="0" smtClean="0"/>
              <a:t>A</a:t>
            </a:r>
            <a:r>
              <a:rPr lang="en-ZA" baseline="0" dirty="0" smtClean="0"/>
              <a:t> wandering minstrel.  Circa 1898.</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t>ANC Headquarters</a:t>
            </a:r>
            <a:r>
              <a:rPr lang="en-ZA" baseline="0" dirty="0" smtClean="0"/>
              <a:t> in </a:t>
            </a:r>
            <a:r>
              <a:rPr lang="en-ZA" baseline="0" dirty="0" err="1" smtClean="0"/>
              <a:t>Waterkant</a:t>
            </a:r>
            <a:r>
              <a:rPr lang="en-ZA" baseline="0" dirty="0" smtClean="0"/>
              <a:t> Street, 1925.</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27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lphaLcParenR"/>
            </a:pPr>
            <a:r>
              <a:rPr lang="en-ZA" dirty="0" smtClean="0"/>
              <a:t>St. George’s Street,</a:t>
            </a:r>
            <a:r>
              <a:rPr lang="en-ZA" baseline="0" dirty="0" smtClean="0"/>
              <a:t> Cape Town.</a:t>
            </a:r>
            <a:endParaRPr lang="en-ZA" dirty="0" smtClean="0"/>
          </a:p>
          <a:p>
            <a:pPr marL="228600" indent="-228600">
              <a:buAutoNum type="alphaLcParenR"/>
            </a:pPr>
            <a:r>
              <a:rPr lang="en-ZA" dirty="0" err="1" smtClean="0"/>
              <a:t>Adderley</a:t>
            </a:r>
            <a:r>
              <a:rPr lang="en-ZA" dirty="0" smtClean="0"/>
              <a:t> Street, Cape Town.  Circa 1930.</a:t>
            </a:r>
          </a:p>
          <a:p>
            <a:pPr marL="228600" indent="-228600">
              <a:buAutoNum type="alphaLcParenR"/>
            </a:pPr>
            <a:r>
              <a:rPr lang="en-ZA" dirty="0" smtClean="0"/>
              <a:t>Cape Town Pier.</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28</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baseline="0" dirty="0" smtClean="0"/>
              <a:t>(</a:t>
            </a:r>
            <a:r>
              <a:rPr lang="en-US" dirty="0" smtClean="0"/>
              <a:t>In September 1862, the 'Cape Town and Green Point Tramway Company' was formed, and began operations in April 1863, with a horse-drawn service running on rails from the foot of </a:t>
            </a:r>
            <a:r>
              <a:rPr lang="en-US" dirty="0" err="1" smtClean="0"/>
              <a:t>Adderley</a:t>
            </a:r>
            <a:r>
              <a:rPr lang="en-US" dirty="0" smtClean="0"/>
              <a:t> Street and out along Somerset Road to </a:t>
            </a:r>
            <a:r>
              <a:rPr lang="en-US" smtClean="0"/>
              <a:t>Green Point).</a:t>
            </a:r>
            <a:endParaRPr lang="en-ZA" baseline="0" dirty="0" smtClean="0"/>
          </a:p>
          <a:p>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29</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lphaLcParenR"/>
            </a:pPr>
            <a:r>
              <a:rPr lang="en-ZA" dirty="0" smtClean="0"/>
              <a:t>District Six.</a:t>
            </a:r>
            <a:r>
              <a:rPr lang="en-ZA" baseline="0" dirty="0" smtClean="0"/>
              <a:t>  </a:t>
            </a:r>
            <a:r>
              <a:rPr lang="en-ZA" u="none" baseline="0" dirty="0" smtClean="0"/>
              <a:t>From the </a:t>
            </a:r>
            <a:r>
              <a:rPr lang="en-ZA" u="sng" baseline="0" dirty="0" smtClean="0"/>
              <a:t>Cape Times Negative Collection</a:t>
            </a:r>
            <a:r>
              <a:rPr lang="en-ZA" baseline="0" dirty="0" smtClean="0"/>
              <a:t>.</a:t>
            </a:r>
          </a:p>
          <a:p>
            <a:pPr marL="228600" indent="-228600">
              <a:buAutoNum type="alphaLcParenR"/>
            </a:pPr>
            <a:r>
              <a:rPr lang="en-ZA" baseline="0" dirty="0" smtClean="0"/>
              <a:t>District Six.  Final Phase. </a:t>
            </a:r>
            <a:r>
              <a:rPr lang="en-ZA" u="none" baseline="0" dirty="0" smtClean="0"/>
              <a:t>From the </a:t>
            </a:r>
            <a:r>
              <a:rPr lang="en-ZA" u="sng" baseline="0" dirty="0" smtClean="0"/>
              <a:t>Cape Times Negative Collection</a:t>
            </a:r>
            <a:r>
              <a:rPr lang="en-ZA" baseline="0" dirty="0" smtClean="0"/>
              <a:t>.</a:t>
            </a:r>
          </a:p>
          <a:p>
            <a:pPr marL="228600" indent="-228600">
              <a:buAutoNum type="alphaLcParenR"/>
            </a:pPr>
            <a:r>
              <a:rPr lang="en-ZA" baseline="0" dirty="0" smtClean="0"/>
              <a:t>District Six.  Final Phase. </a:t>
            </a:r>
            <a:r>
              <a:rPr lang="en-ZA" u="none" baseline="0" dirty="0" smtClean="0"/>
              <a:t>From the </a:t>
            </a:r>
            <a:r>
              <a:rPr lang="en-ZA" u="sng" baseline="0" dirty="0" smtClean="0"/>
              <a:t>Cape Times Negative Collection</a:t>
            </a:r>
            <a:r>
              <a:rPr lang="en-ZA" baseline="0" dirty="0" smtClean="0"/>
              <a:t>.</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30</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lphaLcParenR"/>
            </a:pPr>
            <a:r>
              <a:rPr lang="en-ZA" dirty="0" err="1" smtClean="0"/>
              <a:t>Greenpoint</a:t>
            </a:r>
            <a:r>
              <a:rPr lang="en-ZA" dirty="0" smtClean="0"/>
              <a:t> Common, 1932.</a:t>
            </a:r>
          </a:p>
          <a:p>
            <a:pPr marL="228600" indent="-228600">
              <a:buAutoNum type="alphaLcParenR"/>
            </a:pPr>
            <a:r>
              <a:rPr lang="en-ZA" dirty="0" smtClean="0"/>
              <a:t>Kimberley Diamond Mining.</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31</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t>Postcard</a:t>
            </a:r>
            <a:r>
              <a:rPr lang="en-ZA" baseline="0" dirty="0" smtClean="0"/>
              <a:t> Collection</a:t>
            </a:r>
            <a:endParaRPr lang="en-ZA" dirty="0" smtClean="0"/>
          </a:p>
          <a:p>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32</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t>Poster Collection</a:t>
            </a:r>
          </a:p>
          <a:p>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33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914400" rtl="0" eaLnBrk="1" fontAlgn="auto" latinLnBrk="0" hangingPunct="1">
              <a:lnSpc>
                <a:spcPct val="100000"/>
              </a:lnSpc>
              <a:spcBef>
                <a:spcPts val="0"/>
              </a:spcBef>
              <a:spcAft>
                <a:spcPts val="0"/>
              </a:spcAft>
              <a:buClrTx/>
              <a:buSzTx/>
              <a:buFontTx/>
              <a:buAutoNum type="alphaLcParenR"/>
              <a:tabLst/>
              <a:defRPr/>
            </a:pPr>
            <a:r>
              <a:rPr lang="en-ZA" baseline="0" dirty="0" smtClean="0"/>
              <a:t>Nathaniel Isaacs,</a:t>
            </a:r>
            <a:r>
              <a:rPr lang="en-US" i="1" baseline="0" dirty="0" smtClean="0"/>
              <a:t>Travels and adventures in eastern Africa, descriptive of the </a:t>
            </a:r>
            <a:r>
              <a:rPr lang="en-US" i="1" baseline="0" dirty="0" err="1" smtClean="0"/>
              <a:t>Zoolus</a:t>
            </a:r>
            <a:r>
              <a:rPr lang="en-US" i="1" baseline="0" dirty="0" smtClean="0"/>
              <a:t>, their manners, customs, etc. etc. with a sketch of Natal</a:t>
            </a:r>
            <a:r>
              <a:rPr lang="en-US" i="0" baseline="0" dirty="0" smtClean="0"/>
              <a:t>, London: E. </a:t>
            </a:r>
            <a:r>
              <a:rPr lang="en-US" i="0" baseline="0" dirty="0" err="1" smtClean="0"/>
              <a:t>Churton</a:t>
            </a:r>
            <a:r>
              <a:rPr lang="en-US" i="0" baseline="0" dirty="0" smtClean="0"/>
              <a:t>, 1836.</a:t>
            </a:r>
          </a:p>
          <a:p>
            <a:pPr marL="228600" marR="0" indent="-228600" algn="l" defTabSz="914400" rtl="0" eaLnBrk="1" fontAlgn="auto" latinLnBrk="0" hangingPunct="1">
              <a:lnSpc>
                <a:spcPct val="100000"/>
              </a:lnSpc>
              <a:spcBef>
                <a:spcPts val="0"/>
              </a:spcBef>
              <a:spcAft>
                <a:spcPts val="0"/>
              </a:spcAft>
              <a:buClrTx/>
              <a:buSzTx/>
              <a:buFontTx/>
              <a:buNone/>
              <a:tabLst/>
              <a:defRPr/>
            </a:pPr>
            <a:r>
              <a:rPr lang="en-ZA" i="0" dirty="0" smtClean="0"/>
              <a:t>b)</a:t>
            </a:r>
            <a:r>
              <a:rPr lang="en-ZA" i="0" baseline="0" dirty="0" smtClean="0"/>
              <a:t>  William John </a:t>
            </a:r>
            <a:r>
              <a:rPr lang="en-ZA" i="0" baseline="0" dirty="0" err="1" smtClean="0"/>
              <a:t>Burchell</a:t>
            </a:r>
            <a:r>
              <a:rPr lang="en-ZA" i="0" baseline="0" dirty="0" smtClean="0"/>
              <a:t>, </a:t>
            </a:r>
            <a:r>
              <a:rPr lang="en-US" i="1" baseline="0" dirty="0" smtClean="0"/>
              <a:t>Travels in the interior of southern Africa</a:t>
            </a:r>
            <a:r>
              <a:rPr lang="en-US" i="0" baseline="0" dirty="0" smtClean="0"/>
              <a:t>, London: Longman, Hurst, Rees, </a:t>
            </a:r>
            <a:r>
              <a:rPr lang="en-US" i="0" baseline="0" dirty="0" err="1" smtClean="0"/>
              <a:t>Orme</a:t>
            </a:r>
            <a:r>
              <a:rPr lang="en-US" i="0" baseline="0" dirty="0" smtClean="0"/>
              <a:t> and Brown, 1822-1824</a:t>
            </a:r>
            <a:endParaRPr lang="en-US" i="1"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err="1" smtClean="0"/>
              <a:t>Khoi</a:t>
            </a:r>
            <a:r>
              <a:rPr lang="en-ZA" dirty="0" smtClean="0"/>
              <a:t> sketches.</a:t>
            </a:r>
            <a:r>
              <a:rPr lang="en-ZA" baseline="0" dirty="0" smtClean="0"/>
              <a:t>  Circa 1700.</a:t>
            </a:r>
          </a:p>
          <a:p>
            <a:r>
              <a:rPr lang="en-ZA" baseline="0" dirty="0" smtClean="0"/>
              <a:t>The collections of </a:t>
            </a:r>
            <a:r>
              <a:rPr lang="en-ZA" baseline="0" dirty="0" err="1" smtClean="0"/>
              <a:t>Khoi</a:t>
            </a:r>
            <a:r>
              <a:rPr lang="en-ZA" baseline="0" dirty="0" smtClean="0"/>
              <a:t> drawings consists of 15 leaves with a total of 27 drawings or sketches, some being single drawings and other groups of two or more related drawings.  Twenty of these show Cape subjects.  The size of the sheets is extremely variable, with at least five different watermarks identified.  The drawings are in both black and sepia line or wash; many of the annotated in Dutch, and at least two different hands can be distinguished in the annotations.</a:t>
            </a:r>
          </a:p>
        </p:txBody>
      </p:sp>
      <p:sp>
        <p:nvSpPr>
          <p:cNvPr id="4" name="Slide Number Placeholder 3"/>
          <p:cNvSpPr>
            <a:spLocks noGrp="1"/>
          </p:cNvSpPr>
          <p:nvPr>
            <p:ph type="sldNum" sz="quarter" idx="10"/>
          </p:nvPr>
        </p:nvSpPr>
        <p:spPr/>
        <p:txBody>
          <a:bodyPr/>
          <a:lstStyle/>
          <a:p>
            <a:fld id="{C8ECCFDE-5A87-4E32-B9B6-F90F26032D5A}" type="slidenum">
              <a:rPr lang="en-US" smtClean="0"/>
              <a:pPr/>
              <a:t>34</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err="1" smtClean="0"/>
              <a:t>Khoi</a:t>
            </a:r>
            <a:r>
              <a:rPr lang="en-ZA" dirty="0" smtClean="0"/>
              <a:t> sketches.  Circa 1700.</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35</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Joseph</a:t>
            </a:r>
            <a:r>
              <a:rPr lang="en-US" b="0" baseline="0" dirty="0" smtClean="0"/>
              <a:t> </a:t>
            </a:r>
            <a:r>
              <a:rPr lang="en-US" b="0" baseline="0" dirty="0" err="1" smtClean="0"/>
              <a:t>Millerd</a:t>
            </a:r>
            <a:r>
              <a:rPr lang="en-US" b="0" dirty="0" smtClean="0"/>
              <a:t> </a:t>
            </a:r>
            <a:r>
              <a:rPr lang="en-US" b="0" dirty="0" err="1" smtClean="0"/>
              <a:t>Orpen</a:t>
            </a:r>
            <a:r>
              <a:rPr lang="en-US" b="0" dirty="0" smtClean="0"/>
              <a:t>, ‘From</a:t>
            </a:r>
            <a:r>
              <a:rPr lang="en-US" b="0" baseline="0" dirty="0" smtClean="0"/>
              <a:t> the Cave </a:t>
            </a:r>
            <a:r>
              <a:rPr lang="en-US" b="0" baseline="0" dirty="0" err="1" smtClean="0"/>
              <a:t>Mangolong</a:t>
            </a:r>
            <a:r>
              <a:rPr lang="en-US" b="0" baseline="0" dirty="0" smtClean="0"/>
              <a:t> in the </a:t>
            </a:r>
            <a:r>
              <a:rPr lang="en-US" b="0" baseline="0" dirty="0" err="1" smtClean="0"/>
              <a:t>Maluti</a:t>
            </a:r>
            <a:r>
              <a:rPr lang="en-US" b="0" baseline="0" dirty="0" smtClean="0"/>
              <a:t>’ – Four figures leading rain animal.  Circa 1870.</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36</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Sir John Frederick William Herschel, ‘Royal Observatory,</a:t>
            </a:r>
            <a:r>
              <a:rPr lang="en-US" b="0" baseline="0" dirty="0" smtClean="0"/>
              <a:t> Cape of Good Hope, from beyond the swamp of the </a:t>
            </a:r>
            <a:r>
              <a:rPr lang="en-US" b="0" baseline="0" dirty="0" err="1" smtClean="0"/>
              <a:t>Liesbeek</a:t>
            </a:r>
            <a:r>
              <a:rPr lang="en-US" b="0" baseline="0" dirty="0" smtClean="0"/>
              <a:t> River’, 1</a:t>
            </a:r>
            <a:r>
              <a:rPr lang="en-US" dirty="0" smtClean="0"/>
              <a:t>837.</a:t>
            </a:r>
          </a:p>
          <a:p>
            <a:pPr marL="0" marR="0" indent="0" algn="l" defTabSz="914400" rtl="0" eaLnBrk="1" fontAlgn="auto" latinLnBrk="0" hangingPunct="1">
              <a:lnSpc>
                <a:spcPct val="100000"/>
              </a:lnSpc>
              <a:spcBef>
                <a:spcPts val="0"/>
              </a:spcBef>
              <a:spcAft>
                <a:spcPts val="0"/>
              </a:spcAft>
              <a:buClrTx/>
              <a:buSzTx/>
              <a:buFontTx/>
              <a:buNone/>
              <a:tabLst/>
              <a:defRPr/>
            </a:pPr>
            <a:r>
              <a:rPr lang="en-ZA" dirty="0" smtClean="0"/>
              <a:t>(</a:t>
            </a:r>
            <a:r>
              <a:rPr lang="en-US" sz="1200" kern="1200" dirty="0" smtClean="0">
                <a:solidFill>
                  <a:schemeClr val="tx1"/>
                </a:solidFill>
                <a:latin typeface="+mn-lt"/>
                <a:ea typeface="+mn-ea"/>
                <a:cs typeface="+mn-cs"/>
              </a:rPr>
              <a:t>Herschel originated the use of the Julian day system in astronomy.  He named seven moons of Saturn and four moons of Uranus.  He arrived in Cape Town on 15 January 1834 and set up a private 21 ft telescope at </a:t>
            </a:r>
            <a:r>
              <a:rPr lang="en-US" sz="1200" kern="1200" dirty="0" err="1" smtClean="0">
                <a:solidFill>
                  <a:schemeClr val="tx1"/>
                </a:solidFill>
                <a:latin typeface="+mn-lt"/>
                <a:ea typeface="+mn-ea"/>
                <a:cs typeface="+mn-cs"/>
              </a:rPr>
              <a:t>Feldhausen</a:t>
            </a:r>
            <a:r>
              <a:rPr lang="en-US" sz="1200" kern="1200" dirty="0" smtClean="0">
                <a:solidFill>
                  <a:schemeClr val="tx1"/>
                </a:solidFill>
                <a:latin typeface="+mn-lt"/>
                <a:ea typeface="+mn-ea"/>
                <a:cs typeface="+mn-cs"/>
              </a:rPr>
              <a:t> at </a:t>
            </a:r>
            <a:r>
              <a:rPr lang="en-US" sz="1200" kern="1200" dirty="0" err="1" smtClean="0">
                <a:solidFill>
                  <a:schemeClr val="tx1"/>
                </a:solidFill>
                <a:latin typeface="+mn-lt"/>
                <a:ea typeface="+mn-ea"/>
                <a:cs typeface="+mn-cs"/>
              </a:rPr>
              <a:t>Wynberg</a:t>
            </a:r>
            <a:r>
              <a:rPr lang="en-US" sz="1200" kern="1200" dirty="0" smtClean="0">
                <a:solidFill>
                  <a:schemeClr val="tx1"/>
                </a:solidFill>
                <a:latin typeface="+mn-lt"/>
                <a:ea typeface="+mn-ea"/>
                <a:cs typeface="+mn-cs"/>
              </a:rPr>
              <a:t>.  Amongst his other observations during this time was that of the return of Comet Halley).</a:t>
            </a:r>
          </a:p>
          <a:p>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37</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38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dirty="0" smtClean="0"/>
              <a:t>Abraham </a:t>
            </a:r>
            <a:r>
              <a:rPr lang="en-ZA" dirty="0" err="1" smtClean="0"/>
              <a:t>Bogaert</a:t>
            </a:r>
            <a:r>
              <a:rPr lang="en-ZA" dirty="0" smtClean="0"/>
              <a:t>, </a:t>
            </a:r>
            <a:r>
              <a:rPr lang="nl-NL" i="1" dirty="0" smtClean="0"/>
              <a:t>A. Bógaerts Historische reizen door d'oostersche deelen van Asia : zynde eene historische beschryving dier koninkryken en landschappen, door hem bezocht en doorwandelt, beneffens een nauwkeurig ontwerp van de zeden, drachten, wetten en godtsdienst der zelve inwoonders, en wat verder wegens de dieren, planten, vruchten, enz. in die gewesten aanmerkenswaardig is : mitsgaders een omstandig verhaal van den Bantamschen in landschen oorlog, het verdryven der Francoizen uit het koninkryk Siam, en 't geen aan Kaap de Goede Hoop in den jaare 1706 is voorgevallen, tot aan het opontbod des Gouverneurs Willem Adriaan van der Stel : met printverheeldingen versiert</a:t>
            </a:r>
            <a:r>
              <a:rPr lang="nl-NL" i="0" dirty="0" smtClean="0"/>
              <a:t>,</a:t>
            </a:r>
            <a:r>
              <a:rPr lang="nl-NL" i="0" baseline="0" dirty="0" smtClean="0"/>
              <a:t> T'Amsterdam: By Nicolaas ten Hoorn, boekverkoper, 1711.</a:t>
            </a:r>
            <a:endParaRPr lang="en-US" i="1"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lphaLcParenR"/>
            </a:pPr>
            <a:r>
              <a:rPr lang="en-ZA" i="1" dirty="0" err="1" smtClean="0"/>
              <a:t>Incwadi</a:t>
            </a:r>
            <a:r>
              <a:rPr lang="en-ZA" i="1" dirty="0" smtClean="0"/>
              <a:t> </a:t>
            </a:r>
            <a:r>
              <a:rPr lang="en-ZA" i="1" dirty="0" err="1" smtClean="0"/>
              <a:t>yokula</a:t>
            </a:r>
            <a:r>
              <a:rPr lang="en-ZA" i="1" dirty="0" smtClean="0"/>
              <a:t> </a:t>
            </a:r>
            <a:r>
              <a:rPr lang="en-ZA" i="1" dirty="0" err="1" smtClean="0"/>
              <a:t>ekuteteni</a:t>
            </a:r>
            <a:r>
              <a:rPr lang="en-ZA" i="1" baseline="0" dirty="0" smtClean="0"/>
              <a:t> </a:t>
            </a:r>
            <a:r>
              <a:rPr lang="en-ZA" i="1" baseline="0" dirty="0" err="1" smtClean="0"/>
              <a:t>gokwamaxosa</a:t>
            </a:r>
            <a:r>
              <a:rPr lang="en-ZA" i="1" baseline="0" dirty="0" smtClean="0"/>
              <a:t>. </a:t>
            </a:r>
            <a:r>
              <a:rPr lang="en-ZA" i="1" baseline="0" dirty="0" err="1" smtClean="0"/>
              <a:t>Etyume</a:t>
            </a:r>
            <a:r>
              <a:rPr lang="en-ZA" i="1" baseline="0" dirty="0" smtClean="0"/>
              <a:t> </a:t>
            </a:r>
            <a:r>
              <a:rPr lang="en-ZA" i="1" baseline="0" dirty="0" err="1" smtClean="0"/>
              <a:t>ilizwe</a:t>
            </a:r>
            <a:r>
              <a:rPr lang="en-ZA" i="1" baseline="0" dirty="0" smtClean="0"/>
              <a:t> </a:t>
            </a:r>
            <a:r>
              <a:rPr lang="en-ZA" i="1" baseline="0" dirty="0" err="1" smtClean="0"/>
              <a:t>lamaxosa</a:t>
            </a:r>
            <a:r>
              <a:rPr lang="en-ZA" i="1" baseline="0" dirty="0" smtClean="0"/>
              <a:t>; </a:t>
            </a:r>
            <a:r>
              <a:rPr lang="en-ZA" i="1" baseline="0" dirty="0" err="1" smtClean="0"/>
              <a:t>yabadekwa</a:t>
            </a:r>
            <a:r>
              <a:rPr lang="en-ZA" i="1" baseline="0" dirty="0" smtClean="0"/>
              <a:t> </a:t>
            </a:r>
            <a:r>
              <a:rPr lang="en-ZA" i="1" baseline="0" dirty="0" err="1" smtClean="0"/>
              <a:t>lubadeko</a:t>
            </a:r>
            <a:r>
              <a:rPr lang="en-ZA" i="1" baseline="0" dirty="0" smtClean="0"/>
              <a:t> </a:t>
            </a:r>
            <a:r>
              <a:rPr lang="en-ZA" i="1" baseline="0" dirty="0" err="1" smtClean="0"/>
              <a:t>luwatunyuw</a:t>
            </a:r>
            <a:r>
              <a:rPr lang="en-ZA" i="1" baseline="0" dirty="0" smtClean="0"/>
              <a:t> </a:t>
            </a:r>
            <a:r>
              <a:rPr lang="en-ZA" i="1" baseline="0" dirty="0" err="1" smtClean="0"/>
              <a:t>Eglasso</a:t>
            </a:r>
            <a:r>
              <a:rPr lang="en-ZA" i="1" baseline="0" dirty="0" smtClean="0"/>
              <a:t>.  </a:t>
            </a:r>
            <a:r>
              <a:rPr lang="en-ZA" i="0" baseline="0" dirty="0" smtClean="0"/>
              <a:t>(Spelling Book), 1824.  From the </a:t>
            </a:r>
            <a:r>
              <a:rPr lang="en-ZA" i="0" u="sng" baseline="0" dirty="0" smtClean="0"/>
              <a:t>Grey Collection</a:t>
            </a:r>
            <a:r>
              <a:rPr lang="en-ZA" i="0" baseline="0" dirty="0" smtClean="0"/>
              <a:t>.</a:t>
            </a:r>
            <a:endParaRPr lang="en-US" i="0" baseline="0" dirty="0" smtClean="0"/>
          </a:p>
          <a:p>
            <a:pPr marL="228600" indent="-228600">
              <a:buAutoNum type="alphaLcParenR"/>
            </a:pPr>
            <a:r>
              <a:rPr lang="en-ZA" i="1" baseline="0" dirty="0" err="1" smtClean="0"/>
              <a:t>Incwandana</a:t>
            </a:r>
            <a:r>
              <a:rPr lang="en-ZA" i="1" baseline="0" dirty="0" smtClean="0"/>
              <a:t> </a:t>
            </a:r>
            <a:r>
              <a:rPr lang="en-ZA" i="1" baseline="0" dirty="0" err="1" smtClean="0"/>
              <a:t>yokubuza</a:t>
            </a:r>
            <a:r>
              <a:rPr lang="en-ZA" i="1" baseline="0" dirty="0" smtClean="0"/>
              <a:t> </a:t>
            </a:r>
            <a:r>
              <a:rPr lang="en-ZA" i="1" baseline="0" dirty="0" err="1" smtClean="0"/>
              <a:t>eneinane</a:t>
            </a:r>
            <a:r>
              <a:rPr lang="en-ZA" i="0" baseline="0" dirty="0" smtClean="0"/>
              <a:t>, </a:t>
            </a:r>
            <a:r>
              <a:rPr lang="en-ZA" i="0" baseline="0" dirty="0" err="1" smtClean="0"/>
              <a:t>Glascow</a:t>
            </a:r>
            <a:r>
              <a:rPr lang="en-ZA" i="0" baseline="0" dirty="0" smtClean="0"/>
              <a:t>: Mission Press.  From the </a:t>
            </a:r>
            <a:r>
              <a:rPr lang="en-ZA" i="0" u="sng" baseline="0" dirty="0" smtClean="0"/>
              <a:t>Grey Collection</a:t>
            </a:r>
            <a:r>
              <a:rPr lang="en-ZA" i="0" baseline="0" dirty="0" smtClean="0"/>
              <a:t>.</a:t>
            </a:r>
          </a:p>
          <a:p>
            <a:pPr marL="228600" indent="-228600">
              <a:buNone/>
            </a:pPr>
            <a:endParaRPr lang="en-ZA" i="0" baseline="0" dirty="0" smtClean="0"/>
          </a:p>
          <a:p>
            <a:pPr marL="228600" indent="-228600">
              <a:buNone/>
            </a:pPr>
            <a:r>
              <a:rPr lang="en-ZA" i="0" baseline="0" dirty="0" smtClean="0"/>
              <a:t>Sir George Grey, whilst Governor at the Cape, wrote letters to the Missionaries and requested that they send a copy of their publications to the Library.</a:t>
            </a:r>
            <a:endParaRPr lang="en-ZA" i="1" baseline="0" dirty="0" smtClean="0"/>
          </a:p>
        </p:txBody>
      </p:sp>
      <p:sp>
        <p:nvSpPr>
          <p:cNvPr id="4" name="Slide Number Placeholder 3"/>
          <p:cNvSpPr>
            <a:spLocks noGrp="1"/>
          </p:cNvSpPr>
          <p:nvPr>
            <p:ph type="sldNum" sz="quarter" idx="10"/>
          </p:nvPr>
        </p:nvSpPr>
        <p:spPr/>
        <p:txBody>
          <a:bodyPr/>
          <a:lstStyle/>
          <a:p>
            <a:fld id="{C8ECCFDE-5A87-4E32-B9B6-F90F26032D5A}"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dirty="0" smtClean="0"/>
              <a:t>Samuel </a:t>
            </a:r>
            <a:r>
              <a:rPr lang="en-ZA" dirty="0" err="1" smtClean="0"/>
              <a:t>Daniell</a:t>
            </a:r>
            <a:r>
              <a:rPr lang="en-ZA" dirty="0" smtClean="0"/>
              <a:t>,</a:t>
            </a:r>
            <a:r>
              <a:rPr lang="en-ZA" baseline="0" dirty="0" smtClean="0"/>
              <a:t> </a:t>
            </a:r>
            <a:r>
              <a:rPr lang="en-ZA" i="1" baseline="0" dirty="0" smtClean="0"/>
              <a:t>African scenery and animals</a:t>
            </a:r>
            <a:r>
              <a:rPr lang="en-ZA" i="0" baseline="0" dirty="0" smtClean="0"/>
              <a:t>, London: the Author, 1804-1805.</a:t>
            </a:r>
            <a:endParaRPr lang="en-US" dirty="0" smtClean="0"/>
          </a:p>
          <a:p>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914400" rtl="0" eaLnBrk="1" fontAlgn="auto" latinLnBrk="0" hangingPunct="1">
              <a:lnSpc>
                <a:spcPct val="100000"/>
              </a:lnSpc>
              <a:spcBef>
                <a:spcPts val="0"/>
              </a:spcBef>
              <a:spcAft>
                <a:spcPts val="0"/>
              </a:spcAft>
              <a:buClrTx/>
              <a:buSzTx/>
              <a:buFontTx/>
              <a:buAutoNum type="alphaLcParenR"/>
              <a:tabLst/>
              <a:defRPr/>
            </a:pPr>
            <a:r>
              <a:rPr lang="en-ZA" dirty="0" smtClean="0"/>
              <a:t>Peter Kolb, </a:t>
            </a:r>
            <a:r>
              <a:rPr lang="de-DE" i="1" dirty="0" smtClean="0"/>
              <a:t>Caput Bonae Spei hodiernum, das ist : Vollständige Beschreibung des Africanischen Vorgebürges der Guten Hofnung, worinnen in dreyen Theilen abgehandelt wird/wie es heut zu Tage/ nach seiner Situation und Eigenschaft aussiehet ; ingleichen was ein Natur-Forscher in den dreyen Reichen der Natur daselbst findet und antrifft ; wie nicht weniger/ was die eigenen Einwohner die Hottentotten, vor seltsame Sitten und Gebräuche haben : und endlich alles/ was die Europaeischen daselbst gestifteten Colonien anbetrift ...</a:t>
            </a:r>
            <a:r>
              <a:rPr lang="de-DE" i="0" dirty="0" smtClean="0"/>
              <a:t>, </a:t>
            </a:r>
            <a:r>
              <a:rPr lang="de-DE" dirty="0" smtClean="0"/>
              <a:t>Nürnberg: Peter Conrad Monath, 1719.</a:t>
            </a:r>
          </a:p>
          <a:p>
            <a:pPr marL="228600" marR="0" indent="-228600" algn="l" defTabSz="914400" rtl="0" eaLnBrk="1" fontAlgn="auto" latinLnBrk="0" hangingPunct="1">
              <a:lnSpc>
                <a:spcPct val="100000"/>
              </a:lnSpc>
              <a:spcBef>
                <a:spcPts val="0"/>
              </a:spcBef>
              <a:spcAft>
                <a:spcPts val="0"/>
              </a:spcAft>
              <a:buClrTx/>
              <a:buSzTx/>
              <a:buFontTx/>
              <a:buAutoNum type="alphaLcParenR"/>
              <a:tabLst/>
              <a:defRPr/>
            </a:pPr>
            <a:r>
              <a:rPr lang="de-DE" i="0" dirty="0" smtClean="0"/>
              <a:t>Allen</a:t>
            </a:r>
            <a:r>
              <a:rPr lang="de-DE" i="0" baseline="0" dirty="0" smtClean="0"/>
              <a:t> Francis Gardiner, </a:t>
            </a:r>
            <a:r>
              <a:rPr lang="de-DE" i="1" baseline="0" dirty="0" smtClean="0"/>
              <a:t>N</a:t>
            </a:r>
            <a:r>
              <a:rPr lang="en-US" i="1" baseline="0" dirty="0" err="1" smtClean="0"/>
              <a:t>arrative</a:t>
            </a:r>
            <a:r>
              <a:rPr lang="en-US" i="1" baseline="0" dirty="0" smtClean="0"/>
              <a:t> of a journey to the </a:t>
            </a:r>
            <a:r>
              <a:rPr lang="en-US" i="1" baseline="0" dirty="0" err="1" smtClean="0"/>
              <a:t>Zoolu</a:t>
            </a:r>
            <a:r>
              <a:rPr lang="en-US" i="1" baseline="0" dirty="0" smtClean="0"/>
              <a:t> country, in South Africa undertaken in 1835</a:t>
            </a:r>
            <a:r>
              <a:rPr lang="en-US" i="0" baseline="0" dirty="0" smtClean="0"/>
              <a:t>, </a:t>
            </a:r>
            <a:r>
              <a:rPr lang="en-US" dirty="0" smtClean="0"/>
              <a:t>New York: Thomas George, 1836.</a:t>
            </a:r>
            <a:endParaRPr lang="en-US" i="1"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t>The</a:t>
            </a:r>
            <a:r>
              <a:rPr lang="en-ZA" baseline="0" dirty="0" smtClean="0"/>
              <a:t> </a:t>
            </a:r>
            <a:r>
              <a:rPr lang="en-ZA" baseline="0" dirty="0" err="1" smtClean="0"/>
              <a:t>Dessinian</a:t>
            </a:r>
            <a:r>
              <a:rPr lang="en-ZA" baseline="0" dirty="0" smtClean="0"/>
              <a:t> Collection, a notable private library bequeathed to the inhabitants of Cape Town in 1761 is the founding collection of the National Library of South Africa.  Joachim von </a:t>
            </a:r>
            <a:r>
              <a:rPr lang="en-ZA" baseline="0" dirty="0" err="1" smtClean="0"/>
              <a:t>Dessin</a:t>
            </a:r>
            <a:r>
              <a:rPr lang="en-ZA" baseline="0" dirty="0" smtClean="0"/>
              <a:t> also collected atlases, and these form the basis of a large collection of early maps and atlases housed in the Library.</a:t>
            </a:r>
            <a:endParaRPr lang="en-US" dirty="0"/>
          </a:p>
        </p:txBody>
      </p:sp>
      <p:sp>
        <p:nvSpPr>
          <p:cNvPr id="4" name="Slide Number Placeholder 3"/>
          <p:cNvSpPr>
            <a:spLocks noGrp="1"/>
          </p:cNvSpPr>
          <p:nvPr>
            <p:ph type="sldNum" sz="quarter" idx="10"/>
          </p:nvPr>
        </p:nvSpPr>
        <p:spPr/>
        <p:txBody>
          <a:bodyPr/>
          <a:lstStyle/>
          <a:p>
            <a:fld id="{C8ECCFDE-5A87-4E32-B9B6-F90F26032D5A}"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dirty="0" smtClean="0"/>
              <a:t>‘E I Company’s Agency Office,</a:t>
            </a:r>
            <a:r>
              <a:rPr lang="en-ZA" baseline="0" dirty="0" smtClean="0"/>
              <a:t> Cape Town, South Africa, View along Queen Victoria Street from No 3 New Street..., circa 1824.  From </a:t>
            </a:r>
            <a:r>
              <a:rPr lang="en-ZA" u="sng" baseline="0" dirty="0" err="1" smtClean="0"/>
              <a:t>Rheinische</a:t>
            </a:r>
            <a:r>
              <a:rPr lang="en-ZA" u="sng" baseline="0" dirty="0" smtClean="0"/>
              <a:t> </a:t>
            </a:r>
            <a:r>
              <a:rPr lang="en-ZA" u="sng" baseline="0" dirty="0" err="1" smtClean="0"/>
              <a:t>Missionsgesellschaft</a:t>
            </a:r>
            <a:r>
              <a:rPr lang="en-ZA" u="sng" baseline="0" dirty="0" smtClean="0"/>
              <a:t> Manuscript Collection</a:t>
            </a:r>
            <a:r>
              <a:rPr lang="en-ZA" baseline="0" dirty="0" smtClean="0"/>
              <a:t>.</a:t>
            </a:r>
            <a:endParaRPr lang="en-US" dirty="0" smtClean="0"/>
          </a:p>
        </p:txBody>
      </p:sp>
      <p:sp>
        <p:nvSpPr>
          <p:cNvPr id="4" name="Slide Number Placeholder 3"/>
          <p:cNvSpPr>
            <a:spLocks noGrp="1"/>
          </p:cNvSpPr>
          <p:nvPr>
            <p:ph type="sldNum" sz="quarter" idx="10"/>
          </p:nvPr>
        </p:nvSpPr>
        <p:spPr/>
        <p:txBody>
          <a:bodyPr/>
          <a:lstStyle/>
          <a:p>
            <a:fld id="{C8ECCFDE-5A87-4E32-B9B6-F90F26032D5A}"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F3137813-20A1-44AB-B0B1-98E0ADE35D97}" type="datetimeFigureOut">
              <a:rPr lang="en-ZA" smtClean="0"/>
              <a:pPr/>
              <a:t>2011/11/11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5F16195-4AED-4632-8362-E1523168BA3A}" type="slidenum">
              <a:rPr lang="en-ZA" smtClean="0"/>
              <a:pPr/>
              <a:t>‹#›</a:t>
            </a:fld>
            <a:endParaRPr lang="en-Z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F3137813-20A1-44AB-B0B1-98E0ADE35D97}" type="datetimeFigureOut">
              <a:rPr lang="en-ZA" smtClean="0"/>
              <a:pPr/>
              <a:t>2011/11/11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5F16195-4AED-4632-8362-E1523168BA3A}" type="slidenum">
              <a:rPr lang="en-ZA" smtClean="0"/>
              <a:pPr/>
              <a:t>‹#›</a:t>
            </a:fld>
            <a:endParaRPr lang="en-Z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F3137813-20A1-44AB-B0B1-98E0ADE35D97}" type="datetimeFigureOut">
              <a:rPr lang="en-ZA" smtClean="0"/>
              <a:pPr/>
              <a:t>2011/11/11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5F16195-4AED-4632-8362-E1523168BA3A}" type="slidenum">
              <a:rPr lang="en-ZA" smtClean="0"/>
              <a:pPr/>
              <a:t>‹#›</a:t>
            </a:fld>
            <a:endParaRPr lang="en-Z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F3137813-20A1-44AB-B0B1-98E0ADE35D97}" type="datetimeFigureOut">
              <a:rPr lang="en-ZA" smtClean="0"/>
              <a:pPr/>
              <a:t>2011/11/11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5F16195-4AED-4632-8362-E1523168BA3A}" type="slidenum">
              <a:rPr lang="en-ZA" smtClean="0"/>
              <a:pPr/>
              <a:t>‹#›</a:t>
            </a:fld>
            <a:endParaRPr lang="en-Z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137813-20A1-44AB-B0B1-98E0ADE35D97}" type="datetimeFigureOut">
              <a:rPr lang="en-ZA" smtClean="0"/>
              <a:pPr/>
              <a:t>2011/11/11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5F16195-4AED-4632-8362-E1523168BA3A}" type="slidenum">
              <a:rPr lang="en-ZA" smtClean="0"/>
              <a:pPr/>
              <a:t>‹#›</a:t>
            </a:fld>
            <a:endParaRPr lang="en-Z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F3137813-20A1-44AB-B0B1-98E0ADE35D97}" type="datetimeFigureOut">
              <a:rPr lang="en-ZA" smtClean="0"/>
              <a:pPr/>
              <a:t>2011/11/11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F5F16195-4AED-4632-8362-E1523168BA3A}" type="slidenum">
              <a:rPr lang="en-ZA" smtClean="0"/>
              <a:pPr/>
              <a:t>‹#›</a:t>
            </a:fld>
            <a:endParaRPr lang="en-Z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F3137813-20A1-44AB-B0B1-98E0ADE35D97}" type="datetimeFigureOut">
              <a:rPr lang="en-ZA" smtClean="0"/>
              <a:pPr/>
              <a:t>2011/11/11</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F5F16195-4AED-4632-8362-E1523168BA3A}" type="slidenum">
              <a:rPr lang="en-ZA" smtClean="0"/>
              <a:pPr/>
              <a:t>‹#›</a:t>
            </a:fld>
            <a:endParaRPr lang="en-Z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F3137813-20A1-44AB-B0B1-98E0ADE35D97}" type="datetimeFigureOut">
              <a:rPr lang="en-ZA" smtClean="0"/>
              <a:pPr/>
              <a:t>2011/11/11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F5F16195-4AED-4632-8362-E1523168BA3A}" type="slidenum">
              <a:rPr lang="en-ZA" smtClean="0"/>
              <a:pPr/>
              <a:t>‹#›</a:t>
            </a:fld>
            <a:endParaRPr lang="en-Z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137813-20A1-44AB-B0B1-98E0ADE35D97}" type="datetimeFigureOut">
              <a:rPr lang="en-ZA" smtClean="0"/>
              <a:pPr/>
              <a:t>2011/11/11</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F5F16195-4AED-4632-8362-E1523168BA3A}" type="slidenum">
              <a:rPr lang="en-ZA" smtClean="0"/>
              <a:pPr/>
              <a:t>‹#›</a:t>
            </a:fld>
            <a:endParaRPr lang="en-Z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137813-20A1-44AB-B0B1-98E0ADE35D97}" type="datetimeFigureOut">
              <a:rPr lang="en-ZA" smtClean="0"/>
              <a:pPr/>
              <a:t>2011/11/11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F5F16195-4AED-4632-8362-E1523168BA3A}" type="slidenum">
              <a:rPr lang="en-ZA" smtClean="0"/>
              <a:pPr/>
              <a:t>‹#›</a:t>
            </a:fld>
            <a:endParaRPr lang="en-Z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137813-20A1-44AB-B0B1-98E0ADE35D97}" type="datetimeFigureOut">
              <a:rPr lang="en-ZA" smtClean="0"/>
              <a:pPr/>
              <a:t>2011/11/11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F5F16195-4AED-4632-8362-E1523168BA3A}" type="slidenum">
              <a:rPr lang="en-ZA" smtClean="0"/>
              <a:pPr/>
              <a:t>‹#›</a:t>
            </a:fld>
            <a:endParaRPr lang="en-Z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137813-20A1-44AB-B0B1-98E0ADE35D97}" type="datetimeFigureOut">
              <a:rPr lang="en-ZA" smtClean="0"/>
              <a:pPr/>
              <a:t>2011/11/11</a:t>
            </a:fld>
            <a:endParaRPr lang="en-Z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F16195-4AED-4632-8362-E1523168BA3A}" type="slidenum">
              <a:rPr lang="en-ZA" smtClean="0"/>
              <a:pPr/>
              <a:t>‹#›</a:t>
            </a:fld>
            <a:endParaRPr lang="en-ZA"/>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54.tiff"/><Relationship Id="rId4" Type="http://schemas.openxmlformats.org/officeDocument/2006/relationships/image" Target="../media/image53.tiff"/></Relationships>
</file>

<file path=ppt/slides/_rels/slide3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3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3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3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mailto:John.Tsebe@nlsa.ac.za"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hyperlink" Target="http://www.nlsa.ac.za/" TargetMode="External"/><Relationship Id="rId5" Type="http://schemas.openxmlformats.org/officeDocument/2006/relationships/hyperlink" Target="mailto:specialcollections@nlsa.ac.za" TargetMode="External"/><Relationship Id="rId4" Type="http://schemas.openxmlformats.org/officeDocument/2006/relationships/hyperlink" Target="mailto:Melanie.Geustyn@nlsa.ac.za"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23528" y="1196752"/>
            <a:ext cx="2736304" cy="3416320"/>
          </a:xfrm>
          <a:prstGeom prst="rect">
            <a:avLst/>
          </a:prstGeom>
          <a:solidFill>
            <a:schemeClr val="tx1"/>
          </a:solidFill>
        </p:spPr>
        <p:txBody>
          <a:bodyPr wrap="square" rtlCol="0">
            <a:spAutoFit/>
          </a:bodyPr>
          <a:lstStyle/>
          <a:p>
            <a:endParaRPr lang="en-ZA" dirty="0" smtClean="0"/>
          </a:p>
          <a:p>
            <a:endParaRPr lang="en-ZA" dirty="0"/>
          </a:p>
          <a:p>
            <a:endParaRPr lang="en-ZA" dirty="0" smtClean="0"/>
          </a:p>
          <a:p>
            <a:endParaRPr lang="en-ZA" dirty="0"/>
          </a:p>
          <a:p>
            <a:endParaRPr lang="en-ZA" dirty="0" smtClean="0"/>
          </a:p>
          <a:p>
            <a:endParaRPr lang="en-ZA" dirty="0"/>
          </a:p>
          <a:p>
            <a:endParaRPr lang="en-ZA" dirty="0" smtClean="0"/>
          </a:p>
          <a:p>
            <a:endParaRPr lang="en-ZA" dirty="0"/>
          </a:p>
          <a:p>
            <a:endParaRPr lang="en-ZA" dirty="0" smtClean="0"/>
          </a:p>
          <a:p>
            <a:endParaRPr lang="en-ZA" dirty="0"/>
          </a:p>
          <a:p>
            <a:endParaRPr lang="en-ZA" dirty="0" smtClean="0"/>
          </a:p>
          <a:p>
            <a:endParaRPr lang="en-ZA" dirty="0"/>
          </a:p>
        </p:txBody>
      </p:sp>
      <p:pic>
        <p:nvPicPr>
          <p:cNvPr id="4" name="Picture 3" descr="NLSA_logo.jpg"/>
          <p:cNvPicPr>
            <a:picLocks noChangeAspect="1"/>
          </p:cNvPicPr>
          <p:nvPr/>
        </p:nvPicPr>
        <p:blipFill>
          <a:blip r:embed="rId3" cstate="print"/>
          <a:stretch>
            <a:fillRect/>
          </a:stretch>
        </p:blipFill>
        <p:spPr>
          <a:xfrm>
            <a:off x="611560" y="1412776"/>
            <a:ext cx="2211865" cy="3066102"/>
          </a:xfrm>
          <a:prstGeom prst="rect">
            <a:avLst/>
          </a:prstGeom>
        </p:spPr>
      </p:pic>
      <p:sp>
        <p:nvSpPr>
          <p:cNvPr id="7" name="TextBox 6"/>
          <p:cNvSpPr txBox="1"/>
          <p:nvPr/>
        </p:nvSpPr>
        <p:spPr>
          <a:xfrm>
            <a:off x="3347864" y="980728"/>
            <a:ext cx="5400600" cy="4401205"/>
          </a:xfrm>
          <a:prstGeom prst="rect">
            <a:avLst/>
          </a:prstGeom>
          <a:noFill/>
        </p:spPr>
        <p:txBody>
          <a:bodyPr wrap="square" rtlCol="0">
            <a:spAutoFit/>
          </a:bodyPr>
          <a:lstStyle/>
          <a:p>
            <a:pPr algn="ctr"/>
            <a:r>
              <a:rPr lang="en-ZA" sz="4000" dirty="0" smtClean="0"/>
              <a:t>Selections from the </a:t>
            </a:r>
            <a:r>
              <a:rPr lang="en-ZA" sz="4000" b="1" dirty="0" smtClean="0"/>
              <a:t>Special Collections </a:t>
            </a:r>
            <a:r>
              <a:rPr lang="en-ZA" sz="4000" dirty="0" smtClean="0"/>
              <a:t>of the </a:t>
            </a:r>
            <a:r>
              <a:rPr lang="en-ZA" sz="4000" b="1" dirty="0" smtClean="0"/>
              <a:t>National Library of </a:t>
            </a:r>
          </a:p>
          <a:p>
            <a:pPr algn="ctr"/>
            <a:r>
              <a:rPr lang="en-ZA" sz="4000" b="1" dirty="0" smtClean="0"/>
              <a:t>South Africa </a:t>
            </a:r>
          </a:p>
          <a:p>
            <a:pPr algn="ctr"/>
            <a:r>
              <a:rPr lang="en-ZA" sz="4000" dirty="0" smtClean="0"/>
              <a:t>for consideration to be included on the</a:t>
            </a:r>
          </a:p>
          <a:p>
            <a:pPr algn="ctr"/>
            <a:r>
              <a:rPr lang="en-ZA" sz="4000" b="1" dirty="0" smtClean="0"/>
              <a:t>World Digital Library</a:t>
            </a:r>
            <a:endParaRPr lang="en-ZA" sz="4000" b="1" dirty="0"/>
          </a:p>
        </p:txBody>
      </p:sp>
      <p:sp>
        <p:nvSpPr>
          <p:cNvPr id="8" name="TextBox 7"/>
          <p:cNvSpPr txBox="1"/>
          <p:nvPr/>
        </p:nvSpPr>
        <p:spPr>
          <a:xfrm>
            <a:off x="1403648" y="6237312"/>
            <a:ext cx="6336704" cy="369332"/>
          </a:xfrm>
          <a:prstGeom prst="rect">
            <a:avLst/>
          </a:prstGeom>
          <a:noFill/>
        </p:spPr>
        <p:txBody>
          <a:bodyPr wrap="square" rtlCol="0">
            <a:spAutoFit/>
          </a:bodyPr>
          <a:lstStyle/>
          <a:p>
            <a:pPr algn="ctr"/>
            <a:r>
              <a:rPr lang="en-ZA" dirty="0" smtClean="0"/>
              <a:t>National Librarian:  Mr John </a:t>
            </a:r>
            <a:r>
              <a:rPr lang="en-ZA" dirty="0" err="1" smtClean="0"/>
              <a:t>Tsebe</a:t>
            </a:r>
            <a:endParaRPr lang="en-Z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Maps</a:t>
            </a:r>
            <a:endParaRPr lang="en-ZA" dirty="0"/>
          </a:p>
        </p:txBody>
      </p:sp>
      <p:pic>
        <p:nvPicPr>
          <p:cNvPr id="6" name="Content Placeholder 5" descr="Map KCC_AF_1737_198.JPG"/>
          <p:cNvPicPr>
            <a:picLocks noGrp="1" noChangeAspect="1"/>
          </p:cNvPicPr>
          <p:nvPr>
            <p:ph idx="1"/>
          </p:nvPr>
        </p:nvPicPr>
        <p:blipFill>
          <a:blip r:embed="rId2" cstate="print"/>
          <a:stretch>
            <a:fillRect/>
          </a:stretch>
        </p:blipFill>
        <p:spPr>
          <a:xfrm>
            <a:off x="1850619" y="1600200"/>
            <a:ext cx="5442761" cy="4525963"/>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Maps</a:t>
            </a:r>
            <a:endParaRPr lang="en-ZA" dirty="0"/>
          </a:p>
        </p:txBody>
      </p:sp>
      <p:pic>
        <p:nvPicPr>
          <p:cNvPr id="5" name="Content Placeholder 4" descr="Map L'Africa.JPG"/>
          <p:cNvPicPr>
            <a:picLocks noGrp="1" noChangeAspect="1"/>
          </p:cNvPicPr>
          <p:nvPr>
            <p:ph idx="1"/>
          </p:nvPr>
        </p:nvPicPr>
        <p:blipFill>
          <a:blip r:embed="rId2" cstate="print"/>
          <a:stretch>
            <a:fillRect/>
          </a:stretch>
        </p:blipFill>
        <p:spPr>
          <a:xfrm>
            <a:off x="1468238" y="1600200"/>
            <a:ext cx="6207524" cy="4525963"/>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Maps</a:t>
            </a:r>
            <a:endParaRPr lang="en-ZA" dirty="0"/>
          </a:p>
        </p:txBody>
      </p:sp>
      <p:pic>
        <p:nvPicPr>
          <p:cNvPr id="5" name="Content Placeholder 4" descr="GP - CapeTown1895 - Pg1.jpg"/>
          <p:cNvPicPr>
            <a:picLocks noGrp="1" noChangeAspect="1"/>
          </p:cNvPicPr>
          <p:nvPr>
            <p:ph idx="1"/>
          </p:nvPr>
        </p:nvPicPr>
        <p:blipFill>
          <a:blip r:embed="rId2" cstate="print"/>
          <a:stretch>
            <a:fillRect/>
          </a:stretch>
        </p:blipFill>
        <p:spPr>
          <a:xfrm>
            <a:off x="3635896" y="1268760"/>
            <a:ext cx="1947380" cy="2304256"/>
          </a:xfrm>
        </p:spPr>
      </p:pic>
      <p:pic>
        <p:nvPicPr>
          <p:cNvPr id="7" name="Picture 6" descr="ALBX19_Eastern Frontier.JPG"/>
          <p:cNvPicPr>
            <a:picLocks noChangeAspect="1"/>
          </p:cNvPicPr>
          <p:nvPr/>
        </p:nvPicPr>
        <p:blipFill>
          <a:blip r:embed="rId3" cstate="print"/>
          <a:stretch>
            <a:fillRect/>
          </a:stretch>
        </p:blipFill>
        <p:spPr>
          <a:xfrm>
            <a:off x="395536" y="476672"/>
            <a:ext cx="2880320" cy="3428952"/>
          </a:xfrm>
          <a:prstGeom prst="rect">
            <a:avLst/>
          </a:prstGeom>
        </p:spPr>
      </p:pic>
      <p:pic>
        <p:nvPicPr>
          <p:cNvPr id="8" name="Picture 7" descr="KHC_AZ_1822_Burchell.jpg"/>
          <p:cNvPicPr>
            <a:picLocks noChangeAspect="1"/>
          </p:cNvPicPr>
          <p:nvPr/>
        </p:nvPicPr>
        <p:blipFill>
          <a:blip r:embed="rId4" cstate="print"/>
          <a:stretch>
            <a:fillRect/>
          </a:stretch>
        </p:blipFill>
        <p:spPr>
          <a:xfrm>
            <a:off x="5940152" y="476672"/>
            <a:ext cx="2943766" cy="3384376"/>
          </a:xfrm>
          <a:prstGeom prst="rect">
            <a:avLst/>
          </a:prstGeom>
        </p:spPr>
      </p:pic>
      <p:pic>
        <p:nvPicPr>
          <p:cNvPr id="9" name="Picture 8" descr="KHA_ASX_1828_isaacs.jpg"/>
          <p:cNvPicPr>
            <a:picLocks noChangeAspect="1"/>
          </p:cNvPicPr>
          <p:nvPr/>
        </p:nvPicPr>
        <p:blipFill>
          <a:blip r:embed="rId5" cstate="print"/>
          <a:stretch>
            <a:fillRect/>
          </a:stretch>
        </p:blipFill>
        <p:spPr>
          <a:xfrm>
            <a:off x="467544" y="4293096"/>
            <a:ext cx="2934351" cy="2226808"/>
          </a:xfrm>
          <a:prstGeom prst="rect">
            <a:avLst/>
          </a:prstGeom>
        </p:spPr>
      </p:pic>
      <p:pic>
        <p:nvPicPr>
          <p:cNvPr id="10" name="Picture 9" descr="KHC_CPA_1717_keulen3.jpg"/>
          <p:cNvPicPr>
            <a:picLocks noChangeAspect="1"/>
          </p:cNvPicPr>
          <p:nvPr/>
        </p:nvPicPr>
        <p:blipFill>
          <a:blip r:embed="rId6" cstate="print"/>
          <a:stretch>
            <a:fillRect/>
          </a:stretch>
        </p:blipFill>
        <p:spPr>
          <a:xfrm>
            <a:off x="5652120" y="4293096"/>
            <a:ext cx="3268674" cy="2109000"/>
          </a:xfrm>
          <a:prstGeom prst="rect">
            <a:avLst/>
          </a:prstGeom>
        </p:spPr>
      </p:pic>
      <p:pic>
        <p:nvPicPr>
          <p:cNvPr id="12" name="Picture 11" descr="FB5228_MAP.JPG"/>
          <p:cNvPicPr>
            <a:picLocks noChangeAspect="1"/>
          </p:cNvPicPr>
          <p:nvPr/>
        </p:nvPicPr>
        <p:blipFill>
          <a:blip r:embed="rId7" cstate="print"/>
          <a:stretch>
            <a:fillRect/>
          </a:stretch>
        </p:blipFill>
        <p:spPr>
          <a:xfrm>
            <a:off x="3851920" y="4077072"/>
            <a:ext cx="1468355" cy="2462797"/>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Manuscript  Collections</a:t>
            </a:r>
            <a:endParaRPr lang="en-ZA" dirty="0"/>
          </a:p>
        </p:txBody>
      </p:sp>
      <p:pic>
        <p:nvPicPr>
          <p:cNvPr id="8" name="Content Placeholder 7" descr="MSB 396 (INIL 10328) Company's Agency Office_Queen Vic St.jpg"/>
          <p:cNvPicPr>
            <a:picLocks noGrp="1" noChangeAspect="1"/>
          </p:cNvPicPr>
          <p:nvPr>
            <p:ph idx="1"/>
          </p:nvPr>
        </p:nvPicPr>
        <p:blipFill>
          <a:blip r:embed="rId3" cstate="print"/>
          <a:stretch>
            <a:fillRect/>
          </a:stretch>
        </p:blipFill>
        <p:spPr>
          <a:xfrm>
            <a:off x="1187624" y="1772816"/>
            <a:ext cx="6900571" cy="4525963"/>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1880" y="274638"/>
            <a:ext cx="5194920" cy="1143000"/>
          </a:xfrm>
        </p:spPr>
        <p:txBody>
          <a:bodyPr>
            <a:normAutofit fontScale="90000"/>
          </a:bodyPr>
          <a:lstStyle/>
          <a:p>
            <a:pPr algn="r"/>
            <a:r>
              <a:rPr lang="en-ZA" dirty="0" smtClean="0"/>
              <a:t>Manuscript  Collections</a:t>
            </a:r>
            <a:endParaRPr lang="en-ZA" dirty="0"/>
          </a:p>
        </p:txBody>
      </p:sp>
      <p:pic>
        <p:nvPicPr>
          <p:cNvPr id="7" name="Picture 6" descr="MSC_57_Glimpse_into_Mythology_Pg_01.JPG"/>
          <p:cNvPicPr>
            <a:picLocks noChangeAspect="1"/>
          </p:cNvPicPr>
          <p:nvPr/>
        </p:nvPicPr>
        <p:blipFill>
          <a:blip r:embed="rId3" cstate="print"/>
          <a:stretch>
            <a:fillRect/>
          </a:stretch>
        </p:blipFill>
        <p:spPr>
          <a:xfrm>
            <a:off x="394632" y="692696"/>
            <a:ext cx="3260848" cy="5688632"/>
          </a:xfrm>
          <a:prstGeom prst="rect">
            <a:avLst/>
          </a:prstGeom>
        </p:spPr>
      </p:pic>
      <p:pic>
        <p:nvPicPr>
          <p:cNvPr id="10" name="Content Placeholder 4" descr="Letter 1_12 Pg1.JPG"/>
          <p:cNvPicPr>
            <a:picLocks noGrp="1" noChangeAspect="1"/>
          </p:cNvPicPr>
          <p:nvPr>
            <p:ph idx="1"/>
          </p:nvPr>
        </p:nvPicPr>
        <p:blipFill>
          <a:blip r:embed="rId4" cstate="print"/>
          <a:stretch>
            <a:fillRect/>
          </a:stretch>
        </p:blipFill>
        <p:spPr>
          <a:xfrm>
            <a:off x="4427984" y="1340768"/>
            <a:ext cx="4032448" cy="5005024"/>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1880" y="274638"/>
            <a:ext cx="5194920" cy="1143000"/>
          </a:xfrm>
        </p:spPr>
        <p:txBody>
          <a:bodyPr>
            <a:normAutofit fontScale="90000"/>
          </a:bodyPr>
          <a:lstStyle/>
          <a:p>
            <a:pPr algn="r"/>
            <a:r>
              <a:rPr lang="en-ZA" dirty="0" smtClean="0"/>
              <a:t>Manuscript  Collections</a:t>
            </a:r>
            <a:endParaRPr lang="en-ZA" dirty="0"/>
          </a:p>
        </p:txBody>
      </p:sp>
      <p:pic>
        <p:nvPicPr>
          <p:cNvPr id="8" name="Content Placeholder 7" descr="NLLB_W_Ta 004.jpg"/>
          <p:cNvPicPr>
            <a:picLocks noGrp="1" noChangeAspect="1"/>
          </p:cNvPicPr>
          <p:nvPr>
            <p:ph idx="1"/>
          </p:nvPr>
        </p:nvPicPr>
        <p:blipFill>
          <a:blip r:embed="rId3" cstate="print"/>
          <a:stretch>
            <a:fillRect/>
          </a:stretch>
        </p:blipFill>
        <p:spPr>
          <a:xfrm>
            <a:off x="902165" y="1600200"/>
            <a:ext cx="7339670" cy="4525963"/>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Manuscript  Collections</a:t>
            </a:r>
            <a:endParaRPr lang="en-ZA" dirty="0"/>
          </a:p>
        </p:txBody>
      </p:sp>
      <p:pic>
        <p:nvPicPr>
          <p:cNvPr id="10" name="Content Placeholder 8" descr="Mosheswe Letter1 Pg1.JPG"/>
          <p:cNvPicPr>
            <a:picLocks noChangeAspect="1"/>
          </p:cNvPicPr>
          <p:nvPr/>
        </p:nvPicPr>
        <p:blipFill>
          <a:blip r:embed="rId3" cstate="print"/>
          <a:stretch>
            <a:fillRect/>
          </a:stretch>
        </p:blipFill>
        <p:spPr>
          <a:xfrm>
            <a:off x="5220072" y="1412776"/>
            <a:ext cx="3119977" cy="5112568"/>
          </a:xfrm>
          <a:prstGeom prst="rect">
            <a:avLst/>
          </a:prstGeom>
        </p:spPr>
      </p:pic>
      <p:pic>
        <p:nvPicPr>
          <p:cNvPr id="8" name="Content Placeholder 7" descr="MSB_59_Pg_340.jpg"/>
          <p:cNvPicPr>
            <a:picLocks noGrp="1" noChangeAspect="1"/>
          </p:cNvPicPr>
          <p:nvPr>
            <p:ph idx="1"/>
          </p:nvPr>
        </p:nvPicPr>
        <p:blipFill>
          <a:blip r:embed="rId4" cstate="print"/>
          <a:stretch>
            <a:fillRect/>
          </a:stretch>
        </p:blipFill>
        <p:spPr>
          <a:xfrm>
            <a:off x="755576" y="1412776"/>
            <a:ext cx="4104456" cy="5104701"/>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978896" cy="1143000"/>
          </a:xfrm>
        </p:spPr>
        <p:txBody>
          <a:bodyPr>
            <a:normAutofit fontScale="90000"/>
          </a:bodyPr>
          <a:lstStyle/>
          <a:p>
            <a:pPr algn="l"/>
            <a:r>
              <a:rPr lang="en-ZA" dirty="0" smtClean="0"/>
              <a:t>Manuscript  Collections</a:t>
            </a:r>
            <a:endParaRPr lang="en-ZA" dirty="0"/>
          </a:p>
        </p:txBody>
      </p:sp>
      <p:pic>
        <p:nvPicPr>
          <p:cNvPr id="8" name="Content Placeholder 7" descr="MSH_1_Box_2_No_185_Pg_19.JPG"/>
          <p:cNvPicPr>
            <a:picLocks noGrp="1" noChangeAspect="1"/>
          </p:cNvPicPr>
          <p:nvPr>
            <p:ph idx="1"/>
          </p:nvPr>
        </p:nvPicPr>
        <p:blipFill>
          <a:blip r:embed="rId3" cstate="print"/>
          <a:stretch>
            <a:fillRect/>
          </a:stretch>
        </p:blipFill>
        <p:spPr>
          <a:xfrm>
            <a:off x="1259632" y="1412777"/>
            <a:ext cx="3267105" cy="5184576"/>
          </a:xfrm>
        </p:spPr>
      </p:pic>
      <p:pic>
        <p:nvPicPr>
          <p:cNvPr id="11" name="Picture 10" descr="MSH_1_Box_4_No_40_Pg_10.JPG"/>
          <p:cNvPicPr>
            <a:picLocks noChangeAspect="1"/>
          </p:cNvPicPr>
          <p:nvPr/>
        </p:nvPicPr>
        <p:blipFill>
          <a:blip r:embed="rId4" cstate="print"/>
          <a:stretch>
            <a:fillRect/>
          </a:stretch>
        </p:blipFill>
        <p:spPr>
          <a:xfrm>
            <a:off x="4644008" y="692696"/>
            <a:ext cx="3698074" cy="5933686"/>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56" name="Content Placeholder 55" descr="CT - Demo 1960's - cnr Strand and Adderley str.jpg"/>
          <p:cNvPicPr>
            <a:picLocks noGrp="1" noChangeAspect="1"/>
          </p:cNvPicPr>
          <p:nvPr>
            <p:ph idx="1"/>
          </p:nvPr>
        </p:nvPicPr>
        <p:blipFill>
          <a:blip r:embed="rId3" cstate="print"/>
          <a:stretch>
            <a:fillRect/>
          </a:stretch>
        </p:blipFill>
        <p:spPr>
          <a:xfrm>
            <a:off x="611560" y="1340768"/>
            <a:ext cx="3384376" cy="3145947"/>
          </a:xfrm>
        </p:spPr>
      </p:pic>
      <p:pic>
        <p:nvPicPr>
          <p:cNvPr id="57" name="Picture 56" descr="CTN_St George's Cathedral.jpg"/>
          <p:cNvPicPr>
            <a:picLocks noChangeAspect="1"/>
          </p:cNvPicPr>
          <p:nvPr/>
        </p:nvPicPr>
        <p:blipFill>
          <a:blip r:embed="rId4" cstate="print"/>
          <a:stretch>
            <a:fillRect/>
          </a:stretch>
        </p:blipFill>
        <p:spPr>
          <a:xfrm>
            <a:off x="4139952" y="1340768"/>
            <a:ext cx="4644008" cy="3334381"/>
          </a:xfrm>
          <a:prstGeom prst="rect">
            <a:avLst/>
          </a:prstGeom>
        </p:spPr>
      </p:pic>
      <p:pic>
        <p:nvPicPr>
          <p:cNvPr id="58" name="Picture 57" descr="PHA_CT Demos 1 Apr 1960_De Waal Drive_(CTN).jpg"/>
          <p:cNvPicPr>
            <a:picLocks noChangeAspect="1"/>
          </p:cNvPicPr>
          <p:nvPr/>
        </p:nvPicPr>
        <p:blipFill>
          <a:blip r:embed="rId5" cstate="print"/>
          <a:stretch>
            <a:fillRect/>
          </a:stretch>
        </p:blipFill>
        <p:spPr>
          <a:xfrm>
            <a:off x="6228184" y="4797152"/>
            <a:ext cx="2520280" cy="1870172"/>
          </a:xfrm>
          <a:prstGeom prst="rect">
            <a:avLst/>
          </a:prstGeom>
        </p:spPr>
      </p:pic>
      <p:pic>
        <p:nvPicPr>
          <p:cNvPr id="59" name="Picture 58" descr="PHA_CT Demos 3 Feb 1956_Industrial protest_(CTN).jpg"/>
          <p:cNvPicPr>
            <a:picLocks noChangeAspect="1"/>
          </p:cNvPicPr>
          <p:nvPr/>
        </p:nvPicPr>
        <p:blipFill>
          <a:blip r:embed="rId6" cstate="print"/>
          <a:stretch>
            <a:fillRect/>
          </a:stretch>
        </p:blipFill>
        <p:spPr>
          <a:xfrm>
            <a:off x="395536" y="4725144"/>
            <a:ext cx="2670331" cy="1988840"/>
          </a:xfrm>
          <a:prstGeom prst="rect">
            <a:avLst/>
          </a:prstGeom>
        </p:spPr>
      </p:pic>
      <p:pic>
        <p:nvPicPr>
          <p:cNvPr id="60" name="Content Placeholder 9" descr="Protest Rally1951 S Kahn raised fist.JPG"/>
          <p:cNvPicPr>
            <a:picLocks noChangeAspect="1"/>
          </p:cNvPicPr>
          <p:nvPr/>
        </p:nvPicPr>
        <p:blipFill>
          <a:blip r:embed="rId7" cstate="print"/>
          <a:stretch>
            <a:fillRect/>
          </a:stretch>
        </p:blipFill>
        <p:spPr>
          <a:xfrm>
            <a:off x="3419872" y="4797152"/>
            <a:ext cx="2534329" cy="188717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5" name="Content Placeholder 4" descr="PHA_CT Demos 1956_ANC women_(CTN).jpg"/>
          <p:cNvPicPr>
            <a:picLocks noGrp="1" noChangeAspect="1"/>
          </p:cNvPicPr>
          <p:nvPr>
            <p:ph idx="1"/>
          </p:nvPr>
        </p:nvPicPr>
        <p:blipFill>
          <a:blip r:embed="rId3" cstate="print"/>
          <a:stretch>
            <a:fillRect/>
          </a:stretch>
        </p:blipFill>
        <p:spPr>
          <a:xfrm>
            <a:off x="1187624" y="1412776"/>
            <a:ext cx="7002323" cy="525780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sz="4900" b="1" dirty="0" smtClean="0"/>
              <a:t>Special Collections</a:t>
            </a:r>
            <a:br>
              <a:rPr lang="en-ZA" sz="4900" b="1" dirty="0" smtClean="0"/>
            </a:br>
            <a:r>
              <a:rPr lang="en-ZA" sz="3100" dirty="0" smtClean="0"/>
              <a:t>Cape Town Campus</a:t>
            </a:r>
            <a:endParaRPr lang="en-ZA" sz="3100" dirty="0"/>
          </a:p>
        </p:txBody>
      </p:sp>
      <p:sp>
        <p:nvSpPr>
          <p:cNvPr id="5" name="Content Placeholder 4"/>
          <p:cNvSpPr>
            <a:spLocks noGrp="1"/>
          </p:cNvSpPr>
          <p:nvPr>
            <p:ph idx="1"/>
          </p:nvPr>
        </p:nvSpPr>
        <p:spPr>
          <a:xfrm>
            <a:off x="457200" y="2276872"/>
            <a:ext cx="8229600" cy="3849291"/>
          </a:xfrm>
        </p:spPr>
        <p:txBody>
          <a:bodyPr>
            <a:normAutofit/>
          </a:bodyPr>
          <a:lstStyle/>
          <a:p>
            <a:r>
              <a:rPr lang="en-ZA" sz="3600" dirty="0" smtClean="0"/>
              <a:t>Rare Book Collections</a:t>
            </a:r>
          </a:p>
          <a:p>
            <a:r>
              <a:rPr lang="en-ZA" sz="3600" dirty="0" smtClean="0"/>
              <a:t>Manuscript Collections</a:t>
            </a:r>
          </a:p>
          <a:p>
            <a:r>
              <a:rPr lang="en-ZA" sz="3600" dirty="0" smtClean="0"/>
              <a:t>Maps</a:t>
            </a:r>
          </a:p>
          <a:p>
            <a:r>
              <a:rPr lang="en-ZA" sz="3600" dirty="0" smtClean="0"/>
              <a:t>Iconography:  </a:t>
            </a:r>
            <a:r>
              <a:rPr lang="en-ZA" dirty="0" smtClean="0"/>
              <a:t>Photographic collections, Postcards, Posters, Paintings, Etchings, Watercolours, Busts etc.</a:t>
            </a:r>
            <a:endParaRPr lang="en-ZA" sz="3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12" name="Content Placeholder 11" descr="PHA_CT Demos 10 Aug 1956_Pass laws resistance_(CTN).jpg"/>
          <p:cNvPicPr>
            <a:picLocks noGrp="1" noChangeAspect="1"/>
          </p:cNvPicPr>
          <p:nvPr>
            <p:ph idx="1"/>
          </p:nvPr>
        </p:nvPicPr>
        <p:blipFill>
          <a:blip r:embed="rId3" cstate="print"/>
          <a:stretch>
            <a:fillRect/>
          </a:stretch>
        </p:blipFill>
        <p:spPr>
          <a:xfrm>
            <a:off x="1498882" y="1600200"/>
            <a:ext cx="6146236" cy="4525963"/>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12" name="Content Placeholder 11" descr="PHA_CT Demos 10 Aug 1956_Pass laws resistance_(CTN).jpg"/>
          <p:cNvPicPr>
            <a:picLocks noGrp="1" noChangeAspect="1"/>
          </p:cNvPicPr>
          <p:nvPr>
            <p:ph idx="1"/>
          </p:nvPr>
        </p:nvPicPr>
        <p:blipFill>
          <a:blip r:embed="rId3" cstate="print"/>
          <a:stretch>
            <a:fillRect/>
          </a:stretch>
        </p:blipFill>
        <p:spPr>
          <a:xfrm>
            <a:off x="1564617" y="1600200"/>
            <a:ext cx="6014766" cy="4525963"/>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8" name="Content Placeholder 7" descr="CTN 18173, 15 Jan 1975 (b).jpg"/>
          <p:cNvPicPr>
            <a:picLocks noGrp="1" noChangeAspect="1"/>
          </p:cNvPicPr>
          <p:nvPr>
            <p:ph idx="1"/>
          </p:nvPr>
        </p:nvPicPr>
        <p:blipFill>
          <a:blip r:embed="rId3" cstate="print"/>
          <a:stretch>
            <a:fillRect/>
          </a:stretch>
        </p:blipFill>
        <p:spPr>
          <a:xfrm>
            <a:off x="251520" y="2276872"/>
            <a:ext cx="4848862" cy="3589859"/>
          </a:xfrm>
        </p:spPr>
      </p:pic>
      <p:pic>
        <p:nvPicPr>
          <p:cNvPr id="9" name="Picture 8" descr="CTN18173 (Park).jpg"/>
          <p:cNvPicPr>
            <a:picLocks noChangeAspect="1"/>
          </p:cNvPicPr>
          <p:nvPr/>
        </p:nvPicPr>
        <p:blipFill>
          <a:blip r:embed="rId4" cstate="print"/>
          <a:stretch>
            <a:fillRect/>
          </a:stretch>
        </p:blipFill>
        <p:spPr>
          <a:xfrm>
            <a:off x="5292080" y="1772816"/>
            <a:ext cx="3625160" cy="4896544"/>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14" name="Content Placeholder 13" descr="PHA_Chiefs on Robben Island.jpg"/>
          <p:cNvPicPr>
            <a:picLocks noGrp="1" noChangeAspect="1"/>
          </p:cNvPicPr>
          <p:nvPr>
            <p:ph idx="1"/>
          </p:nvPr>
        </p:nvPicPr>
        <p:blipFill>
          <a:blip r:embed="rId3" cstate="print"/>
          <a:stretch>
            <a:fillRect/>
          </a:stretch>
        </p:blipFill>
        <p:spPr>
          <a:xfrm>
            <a:off x="2987824" y="1628800"/>
            <a:ext cx="3394472" cy="4525963"/>
          </a:xfrm>
        </p:spPr>
      </p:pic>
      <p:pic>
        <p:nvPicPr>
          <p:cNvPr id="16" name="Picture 15" descr="DAG 8327_Nonkosi &amp; Nongqawuse.jpg"/>
          <p:cNvPicPr>
            <a:picLocks noChangeAspect="1"/>
          </p:cNvPicPr>
          <p:nvPr/>
        </p:nvPicPr>
        <p:blipFill>
          <a:blip r:embed="rId4" cstate="print"/>
          <a:stretch>
            <a:fillRect/>
          </a:stretch>
        </p:blipFill>
        <p:spPr>
          <a:xfrm>
            <a:off x="6588224" y="2060848"/>
            <a:ext cx="2160240" cy="3069341"/>
          </a:xfrm>
          <a:prstGeom prst="rect">
            <a:avLst/>
          </a:prstGeom>
        </p:spPr>
      </p:pic>
      <p:pic>
        <p:nvPicPr>
          <p:cNvPr id="17" name="Picture 16" descr="PHA_Sandile.jpg"/>
          <p:cNvPicPr>
            <a:picLocks noChangeAspect="1"/>
          </p:cNvPicPr>
          <p:nvPr/>
        </p:nvPicPr>
        <p:blipFill>
          <a:blip r:embed="rId5" cstate="print"/>
          <a:stretch>
            <a:fillRect/>
          </a:stretch>
        </p:blipFill>
        <p:spPr>
          <a:xfrm>
            <a:off x="323528" y="2060848"/>
            <a:ext cx="2397108" cy="3312368"/>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9" name="Content Placeholder 8" descr="ALBX19_15793.JPG"/>
          <p:cNvPicPr>
            <a:picLocks noGrp="1" noChangeAspect="1"/>
          </p:cNvPicPr>
          <p:nvPr>
            <p:ph idx="1"/>
          </p:nvPr>
        </p:nvPicPr>
        <p:blipFill>
          <a:blip r:embed="rId3" cstate="print"/>
          <a:stretch>
            <a:fillRect/>
          </a:stretch>
        </p:blipFill>
        <p:spPr>
          <a:xfrm>
            <a:off x="1427337" y="1600200"/>
            <a:ext cx="6289325" cy="4525963"/>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5" name="Content Placeholder 4" descr="Album 16 - INIL 1138.jpg"/>
          <p:cNvPicPr>
            <a:picLocks noGrp="1" noChangeAspect="1"/>
          </p:cNvPicPr>
          <p:nvPr>
            <p:ph idx="1"/>
          </p:nvPr>
        </p:nvPicPr>
        <p:blipFill>
          <a:blip r:embed="rId3" cstate="print"/>
          <a:stretch>
            <a:fillRect/>
          </a:stretch>
        </p:blipFill>
        <p:spPr>
          <a:xfrm>
            <a:off x="5940152" y="2132856"/>
            <a:ext cx="2564263" cy="3888432"/>
          </a:xfrm>
        </p:spPr>
      </p:pic>
      <p:pic>
        <p:nvPicPr>
          <p:cNvPr id="6" name="Picture 5" descr="Album167_INIL14206_Moshesh.jpg"/>
          <p:cNvPicPr>
            <a:picLocks noChangeAspect="1"/>
          </p:cNvPicPr>
          <p:nvPr/>
        </p:nvPicPr>
        <p:blipFill>
          <a:blip r:embed="rId4" cstate="print"/>
          <a:stretch>
            <a:fillRect/>
          </a:stretch>
        </p:blipFill>
        <p:spPr>
          <a:xfrm>
            <a:off x="3419872" y="2132856"/>
            <a:ext cx="2325525" cy="3960440"/>
          </a:xfrm>
          <a:prstGeom prst="rect">
            <a:avLst/>
          </a:prstGeom>
        </p:spPr>
      </p:pic>
      <p:pic>
        <p:nvPicPr>
          <p:cNvPr id="7" name="Picture 6" descr="JN12247 - ALBX 19 INIL 15606 crop.JPG"/>
          <p:cNvPicPr>
            <a:picLocks noChangeAspect="1"/>
          </p:cNvPicPr>
          <p:nvPr/>
        </p:nvPicPr>
        <p:blipFill>
          <a:blip r:embed="rId5" cstate="print"/>
          <a:stretch>
            <a:fillRect/>
          </a:stretch>
        </p:blipFill>
        <p:spPr>
          <a:xfrm>
            <a:off x="611560" y="2132856"/>
            <a:ext cx="2592288" cy="3932618"/>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5" name="Content Placeholder 4" descr="CP Camps Bay 1905.JPG"/>
          <p:cNvPicPr>
            <a:picLocks noGrp="1" noChangeAspect="1"/>
          </p:cNvPicPr>
          <p:nvPr>
            <p:ph idx="1"/>
          </p:nvPr>
        </p:nvPicPr>
        <p:blipFill>
          <a:blip r:embed="rId3" cstate="print"/>
          <a:stretch>
            <a:fillRect/>
          </a:stretch>
        </p:blipFill>
        <p:spPr>
          <a:xfrm>
            <a:off x="971600" y="1412776"/>
            <a:ext cx="3528392" cy="5039507"/>
          </a:xfrm>
        </p:spPr>
      </p:pic>
      <p:pic>
        <p:nvPicPr>
          <p:cNvPr id="6" name="Picture 5" descr="AJ Oke Album 38 2180001.JPG"/>
          <p:cNvPicPr>
            <a:picLocks noChangeAspect="1"/>
          </p:cNvPicPr>
          <p:nvPr/>
        </p:nvPicPr>
        <p:blipFill>
          <a:blip r:embed="rId4" cstate="print"/>
          <a:stretch>
            <a:fillRect/>
          </a:stretch>
        </p:blipFill>
        <p:spPr>
          <a:xfrm>
            <a:off x="4860032" y="1412776"/>
            <a:ext cx="3312368" cy="5109503"/>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5" name="Content Placeholder 4" descr="ANC_HQ_Waterkant_Str.JPG"/>
          <p:cNvPicPr>
            <a:picLocks noGrp="1" noChangeAspect="1"/>
          </p:cNvPicPr>
          <p:nvPr>
            <p:ph idx="1"/>
          </p:nvPr>
        </p:nvPicPr>
        <p:blipFill>
          <a:blip r:embed="rId3" cstate="print"/>
          <a:stretch>
            <a:fillRect/>
          </a:stretch>
        </p:blipFill>
        <p:spPr>
          <a:xfrm>
            <a:off x="1473520" y="1600200"/>
            <a:ext cx="6196959" cy="4525963"/>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5816" y="274638"/>
            <a:ext cx="5770984" cy="1143000"/>
          </a:xfrm>
        </p:spPr>
        <p:txBody>
          <a:bodyPr/>
          <a:lstStyle/>
          <a:p>
            <a:pPr algn="r"/>
            <a:r>
              <a:rPr lang="en-ZA" dirty="0" smtClean="0"/>
              <a:t>Iconographic Collections</a:t>
            </a:r>
            <a:endParaRPr lang="en-ZA" dirty="0"/>
          </a:p>
        </p:txBody>
      </p:sp>
      <p:pic>
        <p:nvPicPr>
          <p:cNvPr id="5" name="Content Placeholder 4" descr="CT_Piers_009.JPG"/>
          <p:cNvPicPr>
            <a:picLocks noGrp="1" noChangeAspect="1"/>
          </p:cNvPicPr>
          <p:nvPr>
            <p:ph idx="1"/>
          </p:nvPr>
        </p:nvPicPr>
        <p:blipFill>
          <a:blip r:embed="rId3" cstate="print"/>
          <a:stretch>
            <a:fillRect/>
          </a:stretch>
        </p:blipFill>
        <p:spPr>
          <a:xfrm>
            <a:off x="3779912" y="1484784"/>
            <a:ext cx="4896544" cy="3571597"/>
          </a:xfrm>
        </p:spPr>
      </p:pic>
      <p:pic>
        <p:nvPicPr>
          <p:cNvPr id="7" name="Picture 6" descr="CT - Adderley str upperc1930.jpg"/>
          <p:cNvPicPr>
            <a:picLocks noChangeAspect="1"/>
          </p:cNvPicPr>
          <p:nvPr/>
        </p:nvPicPr>
        <p:blipFill>
          <a:blip r:embed="rId4" cstate="print"/>
          <a:stretch>
            <a:fillRect/>
          </a:stretch>
        </p:blipFill>
        <p:spPr>
          <a:xfrm>
            <a:off x="1331640" y="3645024"/>
            <a:ext cx="3240360" cy="2839561"/>
          </a:xfrm>
          <a:prstGeom prst="rect">
            <a:avLst/>
          </a:prstGeom>
        </p:spPr>
      </p:pic>
      <p:pic>
        <p:nvPicPr>
          <p:cNvPr id="8" name="Picture 7" descr="PHA_ CT Greenmarket square.jpg"/>
          <p:cNvPicPr>
            <a:picLocks noChangeAspect="1"/>
          </p:cNvPicPr>
          <p:nvPr/>
        </p:nvPicPr>
        <p:blipFill>
          <a:blip r:embed="rId5" cstate="print"/>
          <a:stretch>
            <a:fillRect/>
          </a:stretch>
        </p:blipFill>
        <p:spPr>
          <a:xfrm>
            <a:off x="539552" y="332656"/>
            <a:ext cx="2391582" cy="3356992"/>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7" name="Content Placeholder 6" descr="CT Green Point Trams.JPG"/>
          <p:cNvPicPr>
            <a:picLocks noGrp="1" noChangeAspect="1"/>
          </p:cNvPicPr>
          <p:nvPr>
            <p:ph idx="1"/>
          </p:nvPr>
        </p:nvPicPr>
        <p:blipFill>
          <a:blip r:embed="rId3" cstate="print"/>
          <a:stretch>
            <a:fillRect/>
          </a:stretch>
        </p:blipFill>
        <p:spPr>
          <a:xfrm>
            <a:off x="1619672" y="1340768"/>
            <a:ext cx="5905928" cy="5256584"/>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Rare Book  Collections</a:t>
            </a:r>
            <a:endParaRPr lang="en-ZA" dirty="0"/>
          </a:p>
        </p:txBody>
      </p:sp>
      <p:pic>
        <p:nvPicPr>
          <p:cNvPr id="6" name="Content Placeholder 5" descr="Angas.jpg"/>
          <p:cNvPicPr>
            <a:picLocks noGrp="1" noChangeAspect="1"/>
          </p:cNvPicPr>
          <p:nvPr>
            <p:ph idx="1"/>
          </p:nvPr>
        </p:nvPicPr>
        <p:blipFill>
          <a:blip r:embed="rId3" cstate="print"/>
          <a:stretch>
            <a:fillRect/>
          </a:stretch>
        </p:blipFill>
        <p:spPr>
          <a:xfrm>
            <a:off x="1403826" y="1600200"/>
            <a:ext cx="6336348" cy="4525963"/>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47248" cy="1143000"/>
          </a:xfrm>
        </p:spPr>
        <p:txBody>
          <a:bodyPr>
            <a:normAutofit/>
          </a:bodyPr>
          <a:lstStyle/>
          <a:p>
            <a:r>
              <a:rPr lang="en-ZA" dirty="0" smtClean="0"/>
              <a:t>Iconographic Collections</a:t>
            </a:r>
            <a:endParaRPr lang="en-ZA" dirty="0"/>
          </a:p>
        </p:txBody>
      </p:sp>
      <p:pic>
        <p:nvPicPr>
          <p:cNvPr id="6" name="Content Placeholder 5" descr="CT - Adderley str upperc1930.jpg"/>
          <p:cNvPicPr>
            <a:picLocks noGrp="1" noChangeAspect="1"/>
          </p:cNvPicPr>
          <p:nvPr>
            <p:ph idx="1"/>
          </p:nvPr>
        </p:nvPicPr>
        <p:blipFill>
          <a:blip r:embed="rId3" cstate="print"/>
          <a:stretch>
            <a:fillRect/>
          </a:stretch>
        </p:blipFill>
        <p:spPr>
          <a:xfrm>
            <a:off x="251520" y="1772816"/>
            <a:ext cx="5144855" cy="3816424"/>
          </a:xfrm>
        </p:spPr>
      </p:pic>
      <p:pic>
        <p:nvPicPr>
          <p:cNvPr id="9" name="Picture 8" descr="District6_finalPhase_17A.tif"/>
          <p:cNvPicPr>
            <a:picLocks noChangeAspect="1"/>
          </p:cNvPicPr>
          <p:nvPr/>
        </p:nvPicPr>
        <p:blipFill>
          <a:blip r:embed="rId4" cstate="print"/>
          <a:stretch>
            <a:fillRect/>
          </a:stretch>
        </p:blipFill>
        <p:spPr>
          <a:xfrm>
            <a:off x="5004048" y="3933056"/>
            <a:ext cx="3960440" cy="2609232"/>
          </a:xfrm>
          <a:prstGeom prst="rect">
            <a:avLst/>
          </a:prstGeom>
        </p:spPr>
      </p:pic>
      <p:pic>
        <p:nvPicPr>
          <p:cNvPr id="10" name="Picture 9" descr="District6_finalPhase_5A.tif"/>
          <p:cNvPicPr>
            <a:picLocks noChangeAspect="1"/>
          </p:cNvPicPr>
          <p:nvPr/>
        </p:nvPicPr>
        <p:blipFill>
          <a:blip r:embed="rId5" cstate="print"/>
          <a:stretch>
            <a:fillRect/>
          </a:stretch>
        </p:blipFill>
        <p:spPr>
          <a:xfrm>
            <a:off x="5508104" y="1772816"/>
            <a:ext cx="3393451" cy="1990444"/>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8" name="Content Placeholder 7" descr="PHA - Kimberley Diamond Mining.jpg"/>
          <p:cNvPicPr>
            <a:picLocks noGrp="1" noChangeAspect="1"/>
          </p:cNvPicPr>
          <p:nvPr>
            <p:ph idx="1"/>
          </p:nvPr>
        </p:nvPicPr>
        <p:blipFill>
          <a:blip r:embed="rId3" cstate="print"/>
          <a:stretch>
            <a:fillRect/>
          </a:stretch>
        </p:blipFill>
        <p:spPr>
          <a:xfrm>
            <a:off x="4788024" y="2348880"/>
            <a:ext cx="4074478" cy="3222670"/>
          </a:xfrm>
        </p:spPr>
      </p:pic>
      <p:pic>
        <p:nvPicPr>
          <p:cNvPr id="10" name="Picture 9" descr="GreenPoint_Common_1932.JPG"/>
          <p:cNvPicPr>
            <a:picLocks noChangeAspect="1"/>
          </p:cNvPicPr>
          <p:nvPr/>
        </p:nvPicPr>
        <p:blipFill>
          <a:blip r:embed="rId4" cstate="print"/>
          <a:stretch>
            <a:fillRect/>
          </a:stretch>
        </p:blipFill>
        <p:spPr>
          <a:xfrm>
            <a:off x="323528" y="1340768"/>
            <a:ext cx="4392488" cy="3352869"/>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5" name="Content Placeholder 4" descr="Promenade_Pier_and_Table_Mountain.jpg"/>
          <p:cNvPicPr>
            <a:picLocks noGrp="1" noChangeAspect="1"/>
          </p:cNvPicPr>
          <p:nvPr>
            <p:ph idx="1"/>
          </p:nvPr>
        </p:nvPicPr>
        <p:blipFill>
          <a:blip r:embed="rId3" cstate="print"/>
          <a:stretch>
            <a:fillRect/>
          </a:stretch>
        </p:blipFill>
        <p:spPr>
          <a:xfrm>
            <a:off x="395536" y="1412776"/>
            <a:ext cx="4114619" cy="2664296"/>
          </a:xfrm>
        </p:spPr>
      </p:pic>
      <p:pic>
        <p:nvPicPr>
          <p:cNvPr id="6" name="Picture 5" descr="PC_CT_OBSERVATORY_Lower Main Rd.jpg"/>
          <p:cNvPicPr>
            <a:picLocks noChangeAspect="1"/>
          </p:cNvPicPr>
          <p:nvPr/>
        </p:nvPicPr>
        <p:blipFill>
          <a:blip r:embed="rId4" cstate="print"/>
          <a:stretch>
            <a:fillRect/>
          </a:stretch>
        </p:blipFill>
        <p:spPr>
          <a:xfrm>
            <a:off x="4572000" y="4149080"/>
            <a:ext cx="4093840" cy="2569093"/>
          </a:xfrm>
          <a:prstGeom prst="rect">
            <a:avLst/>
          </a:prstGeom>
        </p:spPr>
      </p:pic>
      <p:pic>
        <p:nvPicPr>
          <p:cNvPr id="7" name="Picture 6" descr="Public_Library_CapeTown_SideView.jpg"/>
          <p:cNvPicPr>
            <a:picLocks noChangeAspect="1"/>
          </p:cNvPicPr>
          <p:nvPr/>
        </p:nvPicPr>
        <p:blipFill>
          <a:blip r:embed="rId5" cstate="print"/>
          <a:stretch>
            <a:fillRect/>
          </a:stretch>
        </p:blipFill>
        <p:spPr>
          <a:xfrm>
            <a:off x="467544" y="4149080"/>
            <a:ext cx="4032448" cy="2605582"/>
          </a:xfrm>
          <a:prstGeom prst="rect">
            <a:avLst/>
          </a:prstGeom>
        </p:spPr>
      </p:pic>
      <p:pic>
        <p:nvPicPr>
          <p:cNvPr id="9" name="Picture 8" descr="St_Andries_Street_Pretoria.jpg"/>
          <p:cNvPicPr>
            <a:picLocks noChangeAspect="1"/>
          </p:cNvPicPr>
          <p:nvPr/>
        </p:nvPicPr>
        <p:blipFill>
          <a:blip r:embed="rId6" cstate="print"/>
          <a:stretch>
            <a:fillRect/>
          </a:stretch>
        </p:blipFill>
        <p:spPr>
          <a:xfrm>
            <a:off x="4572000" y="1412776"/>
            <a:ext cx="4144302" cy="2667961"/>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1920" y="274638"/>
            <a:ext cx="4834880" cy="1143000"/>
          </a:xfrm>
        </p:spPr>
        <p:txBody>
          <a:bodyPr>
            <a:normAutofit fontScale="90000"/>
          </a:bodyPr>
          <a:lstStyle/>
          <a:p>
            <a:pPr algn="r"/>
            <a:r>
              <a:rPr lang="en-ZA" dirty="0" smtClean="0"/>
              <a:t>Iconographic Collections</a:t>
            </a:r>
            <a:endParaRPr lang="en-ZA" dirty="0"/>
          </a:p>
        </p:txBody>
      </p:sp>
      <p:pic>
        <p:nvPicPr>
          <p:cNvPr id="5" name="Content Placeholder 4" descr="Poster Collection108.JPG"/>
          <p:cNvPicPr>
            <a:picLocks noGrp="1" noChangeAspect="1"/>
          </p:cNvPicPr>
          <p:nvPr>
            <p:ph idx="1"/>
          </p:nvPr>
        </p:nvPicPr>
        <p:blipFill>
          <a:blip r:embed="rId3" cstate="print"/>
          <a:stretch>
            <a:fillRect/>
          </a:stretch>
        </p:blipFill>
        <p:spPr>
          <a:xfrm>
            <a:off x="5364088" y="1556792"/>
            <a:ext cx="3312368" cy="5007068"/>
          </a:xfrm>
        </p:spPr>
      </p:pic>
      <p:pic>
        <p:nvPicPr>
          <p:cNvPr id="6" name="Picture 5" descr="Poster Collection056.JPG"/>
          <p:cNvPicPr>
            <a:picLocks noChangeAspect="1"/>
          </p:cNvPicPr>
          <p:nvPr/>
        </p:nvPicPr>
        <p:blipFill>
          <a:blip r:embed="rId4" cstate="print"/>
          <a:stretch>
            <a:fillRect/>
          </a:stretch>
        </p:blipFill>
        <p:spPr>
          <a:xfrm>
            <a:off x="683568" y="260648"/>
            <a:ext cx="4248472" cy="6372708"/>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5" name="Content Placeholder 4" descr="Khoikhoi INIL6255.jpg"/>
          <p:cNvPicPr>
            <a:picLocks noGrp="1" noChangeAspect="1"/>
          </p:cNvPicPr>
          <p:nvPr>
            <p:ph idx="1"/>
          </p:nvPr>
        </p:nvPicPr>
        <p:blipFill>
          <a:blip r:embed="rId3" cstate="print"/>
          <a:stretch>
            <a:fillRect/>
          </a:stretch>
        </p:blipFill>
        <p:spPr>
          <a:xfrm>
            <a:off x="1022037" y="1600200"/>
            <a:ext cx="7099925" cy="4525963"/>
          </a:xfr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5" name="Content Placeholder 4" descr="Khoikhoi INIL6255.jpg"/>
          <p:cNvPicPr>
            <a:picLocks noGrp="1" noChangeAspect="1"/>
          </p:cNvPicPr>
          <p:nvPr>
            <p:ph idx="1"/>
          </p:nvPr>
        </p:nvPicPr>
        <p:blipFill>
          <a:blip r:embed="rId3" cstate="print"/>
          <a:stretch>
            <a:fillRect/>
          </a:stretch>
        </p:blipFill>
        <p:spPr>
          <a:xfrm>
            <a:off x="1763688" y="1340768"/>
            <a:ext cx="5562367" cy="5239770"/>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12" name="Content Placeholder 11" descr="ARB_INIL_7356_low res.jpg"/>
          <p:cNvPicPr>
            <a:picLocks noGrp="1" noChangeAspect="1"/>
          </p:cNvPicPr>
          <p:nvPr>
            <p:ph idx="1"/>
          </p:nvPr>
        </p:nvPicPr>
        <p:blipFill>
          <a:blip r:embed="rId3" cstate="print"/>
          <a:stretch>
            <a:fillRect/>
          </a:stretch>
        </p:blipFill>
        <p:spPr>
          <a:xfrm>
            <a:off x="1168810" y="1600200"/>
            <a:ext cx="6806379" cy="4525963"/>
          </a:xfr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Iconographic Collections</a:t>
            </a:r>
            <a:endParaRPr lang="en-ZA" dirty="0"/>
          </a:p>
        </p:txBody>
      </p:sp>
      <p:pic>
        <p:nvPicPr>
          <p:cNvPr id="9" name="Content Placeholder 8" descr="INIL 9163 - Royal Observatory.jpg"/>
          <p:cNvPicPr>
            <a:picLocks noGrp="1" noChangeAspect="1"/>
          </p:cNvPicPr>
          <p:nvPr>
            <p:ph idx="1"/>
          </p:nvPr>
        </p:nvPicPr>
        <p:blipFill>
          <a:blip r:embed="rId3" cstate="print"/>
          <a:stretch>
            <a:fillRect/>
          </a:stretch>
        </p:blipFill>
        <p:spPr>
          <a:xfrm>
            <a:off x="1187624" y="1412776"/>
            <a:ext cx="6912609" cy="5052380"/>
          </a:xfr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ZA" dirty="0"/>
          </a:p>
        </p:txBody>
      </p:sp>
      <p:sp>
        <p:nvSpPr>
          <p:cNvPr id="4" name="Content Placeholder 3"/>
          <p:cNvSpPr>
            <a:spLocks noGrp="1"/>
          </p:cNvSpPr>
          <p:nvPr>
            <p:ph idx="1"/>
          </p:nvPr>
        </p:nvSpPr>
        <p:spPr/>
        <p:txBody>
          <a:bodyPr>
            <a:normAutofit/>
          </a:bodyPr>
          <a:lstStyle/>
          <a:p>
            <a:pPr>
              <a:buNone/>
            </a:pPr>
            <a:r>
              <a:rPr lang="en-ZA" sz="1000" dirty="0" smtClean="0"/>
              <a:t>Mr John </a:t>
            </a:r>
            <a:r>
              <a:rPr lang="en-ZA" sz="1000" dirty="0" err="1" smtClean="0"/>
              <a:t>Tsebe</a:t>
            </a:r>
            <a:endParaRPr lang="en-ZA" sz="1000" dirty="0" smtClean="0"/>
          </a:p>
          <a:p>
            <a:pPr>
              <a:buNone/>
            </a:pPr>
            <a:r>
              <a:rPr lang="en-ZA" sz="1000" dirty="0" smtClean="0"/>
              <a:t>National Librarian</a:t>
            </a:r>
          </a:p>
          <a:p>
            <a:pPr>
              <a:buNone/>
            </a:pPr>
            <a:r>
              <a:rPr lang="en-ZA" sz="1000" dirty="0" smtClean="0"/>
              <a:t>Head Office</a:t>
            </a:r>
          </a:p>
          <a:p>
            <a:pPr>
              <a:buNone/>
            </a:pPr>
            <a:r>
              <a:rPr lang="en-ZA" sz="1000" dirty="0" smtClean="0"/>
              <a:t>PO Box 397, PRETORIA, 0001</a:t>
            </a:r>
          </a:p>
          <a:p>
            <a:pPr>
              <a:buNone/>
            </a:pPr>
            <a:r>
              <a:rPr lang="en-ZA" sz="1000" dirty="0" smtClean="0">
                <a:hlinkClick r:id="rId3"/>
              </a:rPr>
              <a:t>John.Tsebe@nlsa.ac.za</a:t>
            </a:r>
            <a:endParaRPr lang="en-ZA" sz="1000" dirty="0" smtClean="0"/>
          </a:p>
          <a:p>
            <a:pPr>
              <a:buNone/>
            </a:pPr>
            <a:r>
              <a:rPr lang="en-ZA" sz="1000" dirty="0" smtClean="0"/>
              <a:t>Tel:  27 12 4019700</a:t>
            </a:r>
          </a:p>
          <a:p>
            <a:pPr>
              <a:buNone/>
            </a:pPr>
            <a:endParaRPr lang="en-ZA" sz="1000" dirty="0" smtClean="0"/>
          </a:p>
          <a:p>
            <a:pPr>
              <a:buNone/>
            </a:pPr>
            <a:r>
              <a:rPr lang="en-ZA" sz="1000" dirty="0" smtClean="0"/>
              <a:t>Ms Melanie </a:t>
            </a:r>
            <a:r>
              <a:rPr lang="en-ZA" sz="1000" dirty="0" err="1" smtClean="0"/>
              <a:t>Geustyn</a:t>
            </a:r>
            <a:endParaRPr lang="en-ZA" sz="1000" dirty="0" smtClean="0"/>
          </a:p>
          <a:p>
            <a:pPr>
              <a:buNone/>
            </a:pPr>
            <a:r>
              <a:rPr lang="en-ZA" sz="1000" dirty="0" smtClean="0"/>
              <a:t>Principal Librarian</a:t>
            </a:r>
          </a:p>
          <a:p>
            <a:pPr>
              <a:buNone/>
            </a:pPr>
            <a:r>
              <a:rPr lang="en-ZA" sz="1000" dirty="0" smtClean="0"/>
              <a:t>Special Collections</a:t>
            </a:r>
          </a:p>
          <a:p>
            <a:pPr>
              <a:buNone/>
            </a:pPr>
            <a:r>
              <a:rPr lang="en-ZA" sz="1000" dirty="0" smtClean="0"/>
              <a:t>Cape Town Campus</a:t>
            </a:r>
          </a:p>
          <a:p>
            <a:pPr>
              <a:buNone/>
            </a:pPr>
            <a:r>
              <a:rPr lang="en-ZA" sz="1000" dirty="0" smtClean="0"/>
              <a:t>PO Box 496, CAPE TOWN, 8000</a:t>
            </a:r>
          </a:p>
          <a:p>
            <a:pPr>
              <a:buNone/>
            </a:pPr>
            <a:r>
              <a:rPr lang="en-ZA" sz="1000" dirty="0" smtClean="0">
                <a:hlinkClick r:id="rId4"/>
              </a:rPr>
              <a:t>Melanie.Geustyn@nlsa.ac.za</a:t>
            </a:r>
            <a:r>
              <a:rPr lang="en-ZA" sz="1000" dirty="0" smtClean="0"/>
              <a:t> / </a:t>
            </a:r>
            <a:r>
              <a:rPr lang="en-ZA" sz="1000" dirty="0" smtClean="0">
                <a:hlinkClick r:id="rId5"/>
              </a:rPr>
              <a:t>specialcollections@nlsa.ac.za</a:t>
            </a:r>
            <a:endParaRPr lang="en-ZA" sz="1000" dirty="0" smtClean="0"/>
          </a:p>
          <a:p>
            <a:pPr>
              <a:buNone/>
            </a:pPr>
            <a:r>
              <a:rPr lang="en-ZA" sz="1000" dirty="0" smtClean="0"/>
              <a:t>Tel:   27 21 4875620</a:t>
            </a:r>
          </a:p>
          <a:p>
            <a:pPr>
              <a:buNone/>
            </a:pPr>
            <a:endParaRPr lang="en-ZA" sz="1000" dirty="0" smtClean="0"/>
          </a:p>
          <a:p>
            <a:pPr>
              <a:buNone/>
            </a:pPr>
            <a:r>
              <a:rPr lang="en-ZA" sz="1000" dirty="0" smtClean="0">
                <a:hlinkClick r:id="rId6"/>
              </a:rPr>
              <a:t>www.nlsa.ac.za</a:t>
            </a:r>
            <a:endParaRPr lang="en-ZA" sz="1000" dirty="0" smtClean="0"/>
          </a:p>
          <a:p>
            <a:pPr>
              <a:buNone/>
            </a:pPr>
            <a:endParaRPr lang="en-ZA" sz="1000" dirty="0" smtClean="0"/>
          </a:p>
          <a:p>
            <a:pPr>
              <a:buNone/>
            </a:pPr>
            <a:endParaRPr lang="en-ZA" sz="10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Rare Book  Collections</a:t>
            </a:r>
            <a:endParaRPr lang="en-ZA" dirty="0"/>
          </a:p>
        </p:txBody>
      </p:sp>
      <p:pic>
        <p:nvPicPr>
          <p:cNvPr id="5" name="Content Placeholder 4" descr="Burchell's_Travels_VolII_Pg484.JPG"/>
          <p:cNvPicPr>
            <a:picLocks noGrp="1" noChangeAspect="1"/>
          </p:cNvPicPr>
          <p:nvPr>
            <p:ph idx="1"/>
          </p:nvPr>
        </p:nvPicPr>
        <p:blipFill>
          <a:blip r:embed="rId3" cstate="print"/>
          <a:stretch>
            <a:fillRect/>
          </a:stretch>
        </p:blipFill>
        <p:spPr>
          <a:xfrm>
            <a:off x="5148064" y="1988840"/>
            <a:ext cx="2742472" cy="4536504"/>
          </a:xfrm>
        </p:spPr>
      </p:pic>
      <p:pic>
        <p:nvPicPr>
          <p:cNvPr id="7" name="Content Placeholder 5" descr="FB 5464_Isaacs_Travels...jpg"/>
          <p:cNvPicPr>
            <a:picLocks noChangeAspect="1"/>
          </p:cNvPicPr>
          <p:nvPr/>
        </p:nvPicPr>
        <p:blipFill>
          <a:blip r:embed="rId4" cstate="print"/>
          <a:stretch>
            <a:fillRect/>
          </a:stretch>
        </p:blipFill>
        <p:spPr>
          <a:xfrm>
            <a:off x="1043608" y="1988840"/>
            <a:ext cx="3412849" cy="4525963"/>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Rare Book  Collections</a:t>
            </a:r>
            <a:endParaRPr lang="en-ZA" dirty="0"/>
          </a:p>
        </p:txBody>
      </p:sp>
      <p:pic>
        <p:nvPicPr>
          <p:cNvPr id="5" name="Content Placeholder 4" descr="FB5259 Bogaert, pg.jpg"/>
          <p:cNvPicPr>
            <a:picLocks noGrp="1" noChangeAspect="1"/>
          </p:cNvPicPr>
          <p:nvPr>
            <p:ph idx="1"/>
          </p:nvPr>
        </p:nvPicPr>
        <p:blipFill>
          <a:blip r:embed="rId3" cstate="print"/>
          <a:stretch>
            <a:fillRect/>
          </a:stretch>
        </p:blipFill>
        <p:spPr>
          <a:xfrm>
            <a:off x="827584" y="1844824"/>
            <a:ext cx="7521362" cy="4525963"/>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050904" cy="1143000"/>
          </a:xfrm>
        </p:spPr>
        <p:txBody>
          <a:bodyPr>
            <a:normAutofit fontScale="90000"/>
          </a:bodyPr>
          <a:lstStyle/>
          <a:p>
            <a:pPr algn="l"/>
            <a:r>
              <a:rPr lang="en-ZA" dirty="0" smtClean="0"/>
              <a:t>Rare Book Collections</a:t>
            </a:r>
            <a:endParaRPr lang="en-ZA" dirty="0"/>
          </a:p>
        </p:txBody>
      </p:sp>
      <p:pic>
        <p:nvPicPr>
          <p:cNvPr id="6" name="Content Placeholder 5" descr="JN12177 - G.9.b.23 (Bleek 70) First Pg size&amp; Book size 10.5cm.jpg"/>
          <p:cNvPicPr>
            <a:picLocks noGrp="1" noChangeAspect="1"/>
          </p:cNvPicPr>
          <p:nvPr>
            <p:ph idx="1"/>
          </p:nvPr>
        </p:nvPicPr>
        <p:blipFill>
          <a:blip r:embed="rId3" cstate="print"/>
          <a:stretch>
            <a:fillRect/>
          </a:stretch>
        </p:blipFill>
        <p:spPr>
          <a:xfrm>
            <a:off x="5148064" y="1052736"/>
            <a:ext cx="3328551" cy="5528587"/>
          </a:xfrm>
        </p:spPr>
      </p:pic>
      <p:pic>
        <p:nvPicPr>
          <p:cNvPr id="7" name="Content Placeholder 4" descr="JN12177 - G.9.d.18(1) (Bleek 53) Pg size 10.5cm  Book size 13.5cm.jpg"/>
          <p:cNvPicPr>
            <a:picLocks noChangeAspect="1"/>
          </p:cNvPicPr>
          <p:nvPr/>
        </p:nvPicPr>
        <p:blipFill>
          <a:blip r:embed="rId4" cstate="print"/>
          <a:stretch>
            <a:fillRect/>
          </a:stretch>
        </p:blipFill>
        <p:spPr>
          <a:xfrm>
            <a:off x="827584" y="1772816"/>
            <a:ext cx="3457550" cy="449084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Rare Book  Collections</a:t>
            </a:r>
            <a:endParaRPr lang="en-ZA" dirty="0"/>
          </a:p>
        </p:txBody>
      </p:sp>
      <p:pic>
        <p:nvPicPr>
          <p:cNvPr id="5" name="Content Placeholder 4" descr="ANGAS_21.JPG"/>
          <p:cNvPicPr>
            <a:picLocks noGrp="1" noChangeAspect="1"/>
          </p:cNvPicPr>
          <p:nvPr>
            <p:ph idx="1"/>
          </p:nvPr>
        </p:nvPicPr>
        <p:blipFill>
          <a:blip r:embed="rId3" cstate="print"/>
          <a:stretch>
            <a:fillRect/>
          </a:stretch>
        </p:blipFill>
        <p:spPr>
          <a:xfrm>
            <a:off x="1403826" y="1600200"/>
            <a:ext cx="6336348" cy="4525963"/>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ZA" dirty="0" smtClean="0"/>
              <a:t>Rare Book  Collections</a:t>
            </a:r>
            <a:endParaRPr lang="en-ZA" dirty="0"/>
          </a:p>
        </p:txBody>
      </p:sp>
      <p:pic>
        <p:nvPicPr>
          <p:cNvPr id="6" name="Content Placeholder 5" descr="FB_4950_opp_Pg112.JPG"/>
          <p:cNvPicPr>
            <a:picLocks noGrp="1" noChangeAspect="1"/>
          </p:cNvPicPr>
          <p:nvPr>
            <p:ph idx="1"/>
          </p:nvPr>
        </p:nvPicPr>
        <p:blipFill>
          <a:blip r:embed="rId3" cstate="print"/>
          <a:stretch>
            <a:fillRect/>
          </a:stretch>
        </p:blipFill>
        <p:spPr>
          <a:xfrm>
            <a:off x="251520" y="1484784"/>
            <a:ext cx="3168352" cy="5064169"/>
          </a:xfrm>
        </p:spPr>
      </p:pic>
      <p:pic>
        <p:nvPicPr>
          <p:cNvPr id="8" name="Picture 7" descr="Narrative of a journey to the zulu country - First Pic.jpg"/>
          <p:cNvPicPr>
            <a:picLocks noChangeAspect="1"/>
          </p:cNvPicPr>
          <p:nvPr/>
        </p:nvPicPr>
        <p:blipFill>
          <a:blip r:embed="rId4" cstate="print"/>
          <a:stretch>
            <a:fillRect/>
          </a:stretch>
        </p:blipFill>
        <p:spPr>
          <a:xfrm>
            <a:off x="3707904" y="1484784"/>
            <a:ext cx="5199360" cy="3082729"/>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Maps</a:t>
            </a:r>
            <a:endParaRPr lang="en-ZA" dirty="0"/>
          </a:p>
        </p:txBody>
      </p:sp>
      <p:pic>
        <p:nvPicPr>
          <p:cNvPr id="10" name="Content Placeholder 9" descr="Map Africa Vera.JPG"/>
          <p:cNvPicPr>
            <a:picLocks noGrp="1" noChangeAspect="1"/>
          </p:cNvPicPr>
          <p:nvPr>
            <p:ph idx="1"/>
          </p:nvPr>
        </p:nvPicPr>
        <p:blipFill>
          <a:blip r:embed="rId3" cstate="print"/>
          <a:stretch>
            <a:fillRect/>
          </a:stretch>
        </p:blipFill>
        <p:spPr>
          <a:xfrm>
            <a:off x="1434037" y="1600200"/>
            <a:ext cx="6275926" cy="4525963"/>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359</TotalTime>
  <Words>1338</Words>
  <Application>Microsoft Office PowerPoint</Application>
  <PresentationFormat>On-screen Show (4:3)</PresentationFormat>
  <Paragraphs>166</Paragraphs>
  <Slides>38</Slides>
  <Notes>34</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Slide 1</vt:lpstr>
      <vt:lpstr>Special Collections Cape Town Campus</vt:lpstr>
      <vt:lpstr>Rare Book  Collections</vt:lpstr>
      <vt:lpstr>Rare Book  Collections</vt:lpstr>
      <vt:lpstr>Rare Book  Collections</vt:lpstr>
      <vt:lpstr>Rare Book Collections</vt:lpstr>
      <vt:lpstr>Rare Book  Collections</vt:lpstr>
      <vt:lpstr>Rare Book  Collections</vt:lpstr>
      <vt:lpstr>Maps</vt:lpstr>
      <vt:lpstr>Maps</vt:lpstr>
      <vt:lpstr>Maps</vt:lpstr>
      <vt:lpstr>Maps</vt:lpstr>
      <vt:lpstr>Manuscript  Collections</vt:lpstr>
      <vt:lpstr>Manuscript  Collections</vt:lpstr>
      <vt:lpstr>Manuscript  Collections</vt:lpstr>
      <vt:lpstr>Manuscript  Collections</vt:lpstr>
      <vt:lpstr>Manuscript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Iconographic Collections</vt:lpstr>
      <vt:lpstr>Slide 38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Ian</dc:creator>
  <cp:lastModifiedBy>john</cp:lastModifiedBy>
  <cp:revision>73</cp:revision>
  <dcterms:created xsi:type="dcterms:W3CDTF">2011-11-10T19:53:15Z</dcterms:created>
  <dcterms:modified xsi:type="dcterms:W3CDTF">2011-11-11T11:55:27Z</dcterms:modified>
</cp:coreProperties>
</file>